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6" r:id="rId2"/>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6" r:id="rId25"/>
    <p:sldId id="287" r:id="rId26"/>
    <p:sldId id="288" r:id="rId27"/>
    <p:sldId id="289" r:id="rId28"/>
    <p:sldId id="290" r:id="rId29"/>
    <p:sldId id="279" r:id="rId30"/>
    <p:sldId id="280" r:id="rId31"/>
    <p:sldId id="281" r:id="rId32"/>
    <p:sldId id="282" r:id="rId33"/>
    <p:sldId id="283" r:id="rId34"/>
    <p:sldId id="284" r:id="rId35"/>
    <p:sldId id="285" r:id="rId36"/>
    <p:sldId id="291" r:id="rId37"/>
    <p:sldId id="292" r:id="rId38"/>
    <p:sldId id="293" r:id="rId39"/>
    <p:sldId id="294"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59" d="100"/>
          <a:sy n="59" d="100"/>
        </p:scale>
        <p:origin x="1098"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87CF8-2D2D-49D1-A5DA-93A5C76D85D2}" type="datetimeFigureOut">
              <a:rPr lang="en-US" smtClean="0"/>
              <a:t>6/1/2025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C969A-87EA-46F0-A931-9AE0BB635C1B}" type="slidenum">
              <a:rPr lang="en-US" smtClean="0"/>
              <a:t>‹#›</a:t>
            </a:fld>
            <a:endParaRPr lang="en-US"/>
          </a:p>
        </p:txBody>
      </p:sp>
    </p:spTree>
    <p:extLst>
      <p:ext uri="{BB962C8B-B14F-4D97-AF65-F5344CB8AC3E}">
        <p14:creationId xmlns:p14="http://schemas.microsoft.com/office/powerpoint/2010/main" val="285324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C969A-87EA-46F0-A931-9AE0BB635C1B}" type="slidenum">
              <a:rPr lang="en-US" smtClean="0"/>
              <a:t>1</a:t>
            </a:fld>
            <a:endParaRPr lang="en-US"/>
          </a:p>
        </p:txBody>
      </p:sp>
    </p:spTree>
    <p:extLst>
      <p:ext uri="{BB962C8B-B14F-4D97-AF65-F5344CB8AC3E}">
        <p14:creationId xmlns:p14="http://schemas.microsoft.com/office/powerpoint/2010/main" val="182443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6C969A-87EA-46F0-A931-9AE0BB635C1B}" type="slidenum">
              <a:rPr lang="en-US" smtClean="0"/>
              <a:t>30</a:t>
            </a:fld>
            <a:endParaRPr lang="en-US"/>
          </a:p>
        </p:txBody>
      </p:sp>
    </p:spTree>
    <p:extLst>
      <p:ext uri="{BB962C8B-B14F-4D97-AF65-F5344CB8AC3E}">
        <p14:creationId xmlns:p14="http://schemas.microsoft.com/office/powerpoint/2010/main" val="2023836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6EAB7-A2F7-B945-51F5-01185C6935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34975F-B190-02B8-EDC2-916D578E9C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C73A49-6149-5BBA-D18F-6AA993859971}"/>
              </a:ext>
            </a:extLst>
          </p:cNvPr>
          <p:cNvSpPr>
            <a:spLocks noGrp="1"/>
          </p:cNvSpPr>
          <p:nvPr>
            <p:ph type="dt" sz="half" idx="10"/>
          </p:nvPr>
        </p:nvSpPr>
        <p:spPr/>
        <p:txBody>
          <a:bodyPr/>
          <a:lstStyle/>
          <a:p>
            <a:fld id="{688AE1F4-0899-4F10-B5AE-EA49111466B3}" type="datetimeFigureOut">
              <a:rPr lang="en-US" smtClean="0"/>
              <a:t>6/1/2025</a:t>
            </a:fld>
            <a:endParaRPr lang="en-US"/>
          </a:p>
        </p:txBody>
      </p:sp>
      <p:sp>
        <p:nvSpPr>
          <p:cNvPr id="5" name="Footer Placeholder 4">
            <a:extLst>
              <a:ext uri="{FF2B5EF4-FFF2-40B4-BE49-F238E27FC236}">
                <a16:creationId xmlns:a16="http://schemas.microsoft.com/office/drawing/2014/main" id="{D3F0C46F-2698-B3D8-E7F8-77C7F7F00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F651B-B975-BE03-B527-D3C3BC6B85C2}"/>
              </a:ext>
            </a:extLst>
          </p:cNvPr>
          <p:cNvSpPr>
            <a:spLocks noGrp="1"/>
          </p:cNvSpPr>
          <p:nvPr>
            <p:ph type="sldNum" sz="quarter" idx="12"/>
          </p:nvPr>
        </p:nvSpPr>
        <p:spPr/>
        <p:txBody>
          <a:bodyPr/>
          <a:lstStyle/>
          <a:p>
            <a:fld id="{EC148E91-3629-4630-8CA4-D4A835983A7A}" type="slidenum">
              <a:rPr lang="en-US" smtClean="0"/>
              <a:t>‹#›</a:t>
            </a:fld>
            <a:endParaRPr lang="en-US"/>
          </a:p>
        </p:txBody>
      </p:sp>
    </p:spTree>
    <p:extLst>
      <p:ext uri="{BB962C8B-B14F-4D97-AF65-F5344CB8AC3E}">
        <p14:creationId xmlns:p14="http://schemas.microsoft.com/office/powerpoint/2010/main" val="371894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3EC7-2BD2-BE0B-0DC2-AD0D22D0C1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6DC03-E67F-3EBF-8223-96DD2BA30B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04671-FADB-3908-190F-7735865E0BFA}"/>
              </a:ext>
            </a:extLst>
          </p:cNvPr>
          <p:cNvSpPr>
            <a:spLocks noGrp="1"/>
          </p:cNvSpPr>
          <p:nvPr>
            <p:ph type="dt" sz="half" idx="10"/>
          </p:nvPr>
        </p:nvSpPr>
        <p:spPr/>
        <p:txBody>
          <a:bodyPr/>
          <a:lstStyle/>
          <a:p>
            <a:fld id="{688AE1F4-0899-4F10-B5AE-EA49111466B3}" type="datetimeFigureOut">
              <a:rPr lang="en-US" smtClean="0"/>
              <a:t>6/1/2025</a:t>
            </a:fld>
            <a:endParaRPr lang="en-US"/>
          </a:p>
        </p:txBody>
      </p:sp>
      <p:sp>
        <p:nvSpPr>
          <p:cNvPr id="5" name="Footer Placeholder 4">
            <a:extLst>
              <a:ext uri="{FF2B5EF4-FFF2-40B4-BE49-F238E27FC236}">
                <a16:creationId xmlns:a16="http://schemas.microsoft.com/office/drawing/2014/main" id="{D5892DF1-C943-BBF1-7FA5-EC27D0829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990C1-EB95-15AB-311F-6DA648AFCF79}"/>
              </a:ext>
            </a:extLst>
          </p:cNvPr>
          <p:cNvSpPr>
            <a:spLocks noGrp="1"/>
          </p:cNvSpPr>
          <p:nvPr>
            <p:ph type="sldNum" sz="quarter" idx="12"/>
          </p:nvPr>
        </p:nvSpPr>
        <p:spPr/>
        <p:txBody>
          <a:bodyPr/>
          <a:lstStyle/>
          <a:p>
            <a:fld id="{EC148E91-3629-4630-8CA4-D4A835983A7A}" type="slidenum">
              <a:rPr lang="en-US" smtClean="0"/>
              <a:t>‹#›</a:t>
            </a:fld>
            <a:endParaRPr lang="en-US"/>
          </a:p>
        </p:txBody>
      </p:sp>
    </p:spTree>
    <p:extLst>
      <p:ext uri="{BB962C8B-B14F-4D97-AF65-F5344CB8AC3E}">
        <p14:creationId xmlns:p14="http://schemas.microsoft.com/office/powerpoint/2010/main" val="154165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1EE555-2B2D-E916-96B5-51A77BC00A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224CB7-137D-C627-AFC4-4F6D1503E0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24C8F-09E7-A70B-4F82-30C86CD8D00C}"/>
              </a:ext>
            </a:extLst>
          </p:cNvPr>
          <p:cNvSpPr>
            <a:spLocks noGrp="1"/>
          </p:cNvSpPr>
          <p:nvPr>
            <p:ph type="dt" sz="half" idx="10"/>
          </p:nvPr>
        </p:nvSpPr>
        <p:spPr/>
        <p:txBody>
          <a:bodyPr/>
          <a:lstStyle/>
          <a:p>
            <a:fld id="{688AE1F4-0899-4F10-B5AE-EA49111466B3}" type="datetimeFigureOut">
              <a:rPr lang="en-US" smtClean="0"/>
              <a:t>6/1/2025</a:t>
            </a:fld>
            <a:endParaRPr lang="en-US"/>
          </a:p>
        </p:txBody>
      </p:sp>
      <p:sp>
        <p:nvSpPr>
          <p:cNvPr id="5" name="Footer Placeholder 4">
            <a:extLst>
              <a:ext uri="{FF2B5EF4-FFF2-40B4-BE49-F238E27FC236}">
                <a16:creationId xmlns:a16="http://schemas.microsoft.com/office/drawing/2014/main" id="{E9E7392D-31C5-BEAE-AC4C-74AB987A9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21471-6E6D-3432-6A90-88CEE87E70C3}"/>
              </a:ext>
            </a:extLst>
          </p:cNvPr>
          <p:cNvSpPr>
            <a:spLocks noGrp="1"/>
          </p:cNvSpPr>
          <p:nvPr>
            <p:ph type="sldNum" sz="quarter" idx="12"/>
          </p:nvPr>
        </p:nvSpPr>
        <p:spPr/>
        <p:txBody>
          <a:bodyPr/>
          <a:lstStyle/>
          <a:p>
            <a:fld id="{EC148E91-3629-4630-8CA4-D4A835983A7A}" type="slidenum">
              <a:rPr lang="en-US" smtClean="0"/>
              <a:t>‹#›</a:t>
            </a:fld>
            <a:endParaRPr lang="en-US"/>
          </a:p>
        </p:txBody>
      </p:sp>
    </p:spTree>
    <p:extLst>
      <p:ext uri="{BB962C8B-B14F-4D97-AF65-F5344CB8AC3E}">
        <p14:creationId xmlns:p14="http://schemas.microsoft.com/office/powerpoint/2010/main" val="166194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C8C5-9539-4421-B710-573C39C5CF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61C81F-84BB-7E14-01FF-31DA9157A1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F7121-37B7-300A-9ECD-61ABEB9F7014}"/>
              </a:ext>
            </a:extLst>
          </p:cNvPr>
          <p:cNvSpPr>
            <a:spLocks noGrp="1"/>
          </p:cNvSpPr>
          <p:nvPr>
            <p:ph type="dt" sz="half" idx="10"/>
          </p:nvPr>
        </p:nvSpPr>
        <p:spPr/>
        <p:txBody>
          <a:bodyPr/>
          <a:lstStyle/>
          <a:p>
            <a:fld id="{688AE1F4-0899-4F10-B5AE-EA49111466B3}" type="datetimeFigureOut">
              <a:rPr lang="en-US" smtClean="0"/>
              <a:t>6/1/2025</a:t>
            </a:fld>
            <a:endParaRPr lang="en-US"/>
          </a:p>
        </p:txBody>
      </p:sp>
      <p:sp>
        <p:nvSpPr>
          <p:cNvPr id="5" name="Footer Placeholder 4">
            <a:extLst>
              <a:ext uri="{FF2B5EF4-FFF2-40B4-BE49-F238E27FC236}">
                <a16:creationId xmlns:a16="http://schemas.microsoft.com/office/drawing/2014/main" id="{9AA6ECB6-00B0-BBF6-29B7-9789D2096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8B2B7-6162-9B15-64E1-F724B62F012F}"/>
              </a:ext>
            </a:extLst>
          </p:cNvPr>
          <p:cNvSpPr>
            <a:spLocks noGrp="1"/>
          </p:cNvSpPr>
          <p:nvPr>
            <p:ph type="sldNum" sz="quarter" idx="12"/>
          </p:nvPr>
        </p:nvSpPr>
        <p:spPr/>
        <p:txBody>
          <a:bodyPr/>
          <a:lstStyle/>
          <a:p>
            <a:fld id="{EC148E91-3629-4630-8CA4-D4A835983A7A}" type="slidenum">
              <a:rPr lang="en-US" smtClean="0"/>
              <a:t>‹#›</a:t>
            </a:fld>
            <a:endParaRPr lang="en-US"/>
          </a:p>
        </p:txBody>
      </p:sp>
    </p:spTree>
    <p:extLst>
      <p:ext uri="{BB962C8B-B14F-4D97-AF65-F5344CB8AC3E}">
        <p14:creationId xmlns:p14="http://schemas.microsoft.com/office/powerpoint/2010/main" val="287984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660C0-7AD9-7C0A-F02E-6C9FB93930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EB537E-1134-4DD2-D36F-4C15973560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AD278F-8BFD-0AFB-36D8-276F26B9F4E6}"/>
              </a:ext>
            </a:extLst>
          </p:cNvPr>
          <p:cNvSpPr>
            <a:spLocks noGrp="1"/>
          </p:cNvSpPr>
          <p:nvPr>
            <p:ph type="dt" sz="half" idx="10"/>
          </p:nvPr>
        </p:nvSpPr>
        <p:spPr/>
        <p:txBody>
          <a:bodyPr/>
          <a:lstStyle/>
          <a:p>
            <a:fld id="{688AE1F4-0899-4F10-B5AE-EA49111466B3}" type="datetimeFigureOut">
              <a:rPr lang="en-US" smtClean="0"/>
              <a:t>6/1/2025</a:t>
            </a:fld>
            <a:endParaRPr lang="en-US"/>
          </a:p>
        </p:txBody>
      </p:sp>
      <p:sp>
        <p:nvSpPr>
          <p:cNvPr id="5" name="Footer Placeholder 4">
            <a:extLst>
              <a:ext uri="{FF2B5EF4-FFF2-40B4-BE49-F238E27FC236}">
                <a16:creationId xmlns:a16="http://schemas.microsoft.com/office/drawing/2014/main" id="{198DCEBC-11F2-F06F-3EEB-7C3CFF69E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60987-97DC-DB46-B16B-CC04015A1164}"/>
              </a:ext>
            </a:extLst>
          </p:cNvPr>
          <p:cNvSpPr>
            <a:spLocks noGrp="1"/>
          </p:cNvSpPr>
          <p:nvPr>
            <p:ph type="sldNum" sz="quarter" idx="12"/>
          </p:nvPr>
        </p:nvSpPr>
        <p:spPr/>
        <p:txBody>
          <a:bodyPr/>
          <a:lstStyle/>
          <a:p>
            <a:fld id="{EC148E91-3629-4630-8CA4-D4A835983A7A}" type="slidenum">
              <a:rPr lang="en-US" smtClean="0"/>
              <a:t>‹#›</a:t>
            </a:fld>
            <a:endParaRPr lang="en-US"/>
          </a:p>
        </p:txBody>
      </p:sp>
    </p:spTree>
    <p:extLst>
      <p:ext uri="{BB962C8B-B14F-4D97-AF65-F5344CB8AC3E}">
        <p14:creationId xmlns:p14="http://schemas.microsoft.com/office/powerpoint/2010/main" val="3024829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5CC8C-3A89-446C-795A-135BCE3EB1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E73AB3-E822-FFBF-7A96-2DAD9B9318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9708D0-F9B7-CEB8-B986-0D1F49AFE4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0765FC-F7B9-C594-8CBD-CFBC784006DE}"/>
              </a:ext>
            </a:extLst>
          </p:cNvPr>
          <p:cNvSpPr>
            <a:spLocks noGrp="1"/>
          </p:cNvSpPr>
          <p:nvPr>
            <p:ph type="dt" sz="half" idx="10"/>
          </p:nvPr>
        </p:nvSpPr>
        <p:spPr/>
        <p:txBody>
          <a:bodyPr/>
          <a:lstStyle/>
          <a:p>
            <a:fld id="{688AE1F4-0899-4F10-B5AE-EA49111466B3}" type="datetimeFigureOut">
              <a:rPr lang="en-US" smtClean="0"/>
              <a:t>6/1/2025</a:t>
            </a:fld>
            <a:endParaRPr lang="en-US"/>
          </a:p>
        </p:txBody>
      </p:sp>
      <p:sp>
        <p:nvSpPr>
          <p:cNvPr id="6" name="Footer Placeholder 5">
            <a:extLst>
              <a:ext uri="{FF2B5EF4-FFF2-40B4-BE49-F238E27FC236}">
                <a16:creationId xmlns:a16="http://schemas.microsoft.com/office/drawing/2014/main" id="{3515F25A-F496-950D-1AF7-734A4EE665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65FFF2-C6DB-3E05-0A51-771AD0EB69E7}"/>
              </a:ext>
            </a:extLst>
          </p:cNvPr>
          <p:cNvSpPr>
            <a:spLocks noGrp="1"/>
          </p:cNvSpPr>
          <p:nvPr>
            <p:ph type="sldNum" sz="quarter" idx="12"/>
          </p:nvPr>
        </p:nvSpPr>
        <p:spPr/>
        <p:txBody>
          <a:bodyPr/>
          <a:lstStyle/>
          <a:p>
            <a:fld id="{EC148E91-3629-4630-8CA4-D4A835983A7A}" type="slidenum">
              <a:rPr lang="en-US" smtClean="0"/>
              <a:t>‹#›</a:t>
            </a:fld>
            <a:endParaRPr lang="en-US"/>
          </a:p>
        </p:txBody>
      </p:sp>
    </p:spTree>
    <p:extLst>
      <p:ext uri="{BB962C8B-B14F-4D97-AF65-F5344CB8AC3E}">
        <p14:creationId xmlns:p14="http://schemas.microsoft.com/office/powerpoint/2010/main" val="71881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0E5C-5E11-3C28-B59E-15E7F69E0B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EB72BE-23E3-A4C2-48EA-51C590FD9E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1CD20B-2F29-4045-F7D4-673BFD61D2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0F4D7F-A0C9-6D54-D0E4-A1ABDC818F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057DA-C588-D9E2-A8FA-168BC18B43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DA79D7-28B1-1294-DC41-74E5F12C939C}"/>
              </a:ext>
            </a:extLst>
          </p:cNvPr>
          <p:cNvSpPr>
            <a:spLocks noGrp="1"/>
          </p:cNvSpPr>
          <p:nvPr>
            <p:ph type="dt" sz="half" idx="10"/>
          </p:nvPr>
        </p:nvSpPr>
        <p:spPr/>
        <p:txBody>
          <a:bodyPr/>
          <a:lstStyle/>
          <a:p>
            <a:fld id="{688AE1F4-0899-4F10-B5AE-EA49111466B3}" type="datetimeFigureOut">
              <a:rPr lang="en-US" smtClean="0"/>
              <a:t>6/1/2025</a:t>
            </a:fld>
            <a:endParaRPr lang="en-US"/>
          </a:p>
        </p:txBody>
      </p:sp>
      <p:sp>
        <p:nvSpPr>
          <p:cNvPr id="8" name="Footer Placeholder 7">
            <a:extLst>
              <a:ext uri="{FF2B5EF4-FFF2-40B4-BE49-F238E27FC236}">
                <a16:creationId xmlns:a16="http://schemas.microsoft.com/office/drawing/2014/main" id="{E7A738D7-DC7F-C383-9FC6-4617A749DB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58E1B5-DF15-15FB-BF09-52E565C9452F}"/>
              </a:ext>
            </a:extLst>
          </p:cNvPr>
          <p:cNvSpPr>
            <a:spLocks noGrp="1"/>
          </p:cNvSpPr>
          <p:nvPr>
            <p:ph type="sldNum" sz="quarter" idx="12"/>
          </p:nvPr>
        </p:nvSpPr>
        <p:spPr/>
        <p:txBody>
          <a:bodyPr/>
          <a:lstStyle/>
          <a:p>
            <a:fld id="{EC148E91-3629-4630-8CA4-D4A835983A7A}" type="slidenum">
              <a:rPr lang="en-US" smtClean="0"/>
              <a:t>‹#›</a:t>
            </a:fld>
            <a:endParaRPr lang="en-US"/>
          </a:p>
        </p:txBody>
      </p:sp>
    </p:spTree>
    <p:extLst>
      <p:ext uri="{BB962C8B-B14F-4D97-AF65-F5344CB8AC3E}">
        <p14:creationId xmlns:p14="http://schemas.microsoft.com/office/powerpoint/2010/main" val="191430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F6E8-3FA1-A5E1-C789-692C55E5DF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D3BE55-6290-6FE0-3A65-73E1C01B6422}"/>
              </a:ext>
            </a:extLst>
          </p:cNvPr>
          <p:cNvSpPr>
            <a:spLocks noGrp="1"/>
          </p:cNvSpPr>
          <p:nvPr>
            <p:ph type="dt" sz="half" idx="10"/>
          </p:nvPr>
        </p:nvSpPr>
        <p:spPr/>
        <p:txBody>
          <a:bodyPr/>
          <a:lstStyle/>
          <a:p>
            <a:fld id="{688AE1F4-0899-4F10-B5AE-EA49111466B3}" type="datetimeFigureOut">
              <a:rPr lang="en-US" smtClean="0"/>
              <a:t>6/1/2025</a:t>
            </a:fld>
            <a:endParaRPr lang="en-US"/>
          </a:p>
        </p:txBody>
      </p:sp>
      <p:sp>
        <p:nvSpPr>
          <p:cNvPr id="4" name="Footer Placeholder 3">
            <a:extLst>
              <a:ext uri="{FF2B5EF4-FFF2-40B4-BE49-F238E27FC236}">
                <a16:creationId xmlns:a16="http://schemas.microsoft.com/office/drawing/2014/main" id="{70BC7F1B-2EF6-A703-9C5A-560C69D3AA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652385-6C52-E108-2343-A7D31B553F6C}"/>
              </a:ext>
            </a:extLst>
          </p:cNvPr>
          <p:cNvSpPr>
            <a:spLocks noGrp="1"/>
          </p:cNvSpPr>
          <p:nvPr>
            <p:ph type="sldNum" sz="quarter" idx="12"/>
          </p:nvPr>
        </p:nvSpPr>
        <p:spPr/>
        <p:txBody>
          <a:bodyPr/>
          <a:lstStyle/>
          <a:p>
            <a:fld id="{EC148E91-3629-4630-8CA4-D4A835983A7A}" type="slidenum">
              <a:rPr lang="en-US" smtClean="0"/>
              <a:t>‹#›</a:t>
            </a:fld>
            <a:endParaRPr lang="en-US"/>
          </a:p>
        </p:txBody>
      </p:sp>
    </p:spTree>
    <p:extLst>
      <p:ext uri="{BB962C8B-B14F-4D97-AF65-F5344CB8AC3E}">
        <p14:creationId xmlns:p14="http://schemas.microsoft.com/office/powerpoint/2010/main" val="171166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B71D37-DE9D-DAC0-22B8-469F901BB33F}"/>
              </a:ext>
            </a:extLst>
          </p:cNvPr>
          <p:cNvSpPr>
            <a:spLocks noGrp="1"/>
          </p:cNvSpPr>
          <p:nvPr>
            <p:ph type="dt" sz="half" idx="10"/>
          </p:nvPr>
        </p:nvSpPr>
        <p:spPr/>
        <p:txBody>
          <a:bodyPr/>
          <a:lstStyle/>
          <a:p>
            <a:fld id="{688AE1F4-0899-4F10-B5AE-EA49111466B3}" type="datetimeFigureOut">
              <a:rPr lang="en-US" smtClean="0"/>
              <a:t>6/1/2025</a:t>
            </a:fld>
            <a:endParaRPr lang="en-US"/>
          </a:p>
        </p:txBody>
      </p:sp>
      <p:sp>
        <p:nvSpPr>
          <p:cNvPr id="3" name="Footer Placeholder 2">
            <a:extLst>
              <a:ext uri="{FF2B5EF4-FFF2-40B4-BE49-F238E27FC236}">
                <a16:creationId xmlns:a16="http://schemas.microsoft.com/office/drawing/2014/main" id="{7A22DF8E-ECEF-B95C-0DD7-C2963C7AB4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6B5290-0A0B-9D51-9D39-329FF2170511}"/>
              </a:ext>
            </a:extLst>
          </p:cNvPr>
          <p:cNvSpPr>
            <a:spLocks noGrp="1"/>
          </p:cNvSpPr>
          <p:nvPr>
            <p:ph type="sldNum" sz="quarter" idx="12"/>
          </p:nvPr>
        </p:nvSpPr>
        <p:spPr/>
        <p:txBody>
          <a:bodyPr/>
          <a:lstStyle/>
          <a:p>
            <a:fld id="{EC148E91-3629-4630-8CA4-D4A835983A7A}" type="slidenum">
              <a:rPr lang="en-US" smtClean="0"/>
              <a:t>‹#›</a:t>
            </a:fld>
            <a:endParaRPr lang="en-US"/>
          </a:p>
        </p:txBody>
      </p:sp>
    </p:spTree>
    <p:extLst>
      <p:ext uri="{BB962C8B-B14F-4D97-AF65-F5344CB8AC3E}">
        <p14:creationId xmlns:p14="http://schemas.microsoft.com/office/powerpoint/2010/main" val="164835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E09CE-9058-0D0E-C0D0-595C92D723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B78157-72AC-303B-BA57-1A4EBAFD4D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B4D479-A6EB-437F-E7AB-2631A7A8B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D6A022-FBAE-A528-3430-D67AD88ED411}"/>
              </a:ext>
            </a:extLst>
          </p:cNvPr>
          <p:cNvSpPr>
            <a:spLocks noGrp="1"/>
          </p:cNvSpPr>
          <p:nvPr>
            <p:ph type="dt" sz="half" idx="10"/>
          </p:nvPr>
        </p:nvSpPr>
        <p:spPr/>
        <p:txBody>
          <a:bodyPr/>
          <a:lstStyle/>
          <a:p>
            <a:fld id="{688AE1F4-0899-4F10-B5AE-EA49111466B3}" type="datetimeFigureOut">
              <a:rPr lang="en-US" smtClean="0"/>
              <a:t>6/1/2025</a:t>
            </a:fld>
            <a:endParaRPr lang="en-US"/>
          </a:p>
        </p:txBody>
      </p:sp>
      <p:sp>
        <p:nvSpPr>
          <p:cNvPr id="6" name="Footer Placeholder 5">
            <a:extLst>
              <a:ext uri="{FF2B5EF4-FFF2-40B4-BE49-F238E27FC236}">
                <a16:creationId xmlns:a16="http://schemas.microsoft.com/office/drawing/2014/main" id="{FC17B975-2FD8-4A1B-2A77-03D96EEB46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BFAF7-25B5-83C4-DDBC-A7C95DA56774}"/>
              </a:ext>
            </a:extLst>
          </p:cNvPr>
          <p:cNvSpPr>
            <a:spLocks noGrp="1"/>
          </p:cNvSpPr>
          <p:nvPr>
            <p:ph type="sldNum" sz="quarter" idx="12"/>
          </p:nvPr>
        </p:nvSpPr>
        <p:spPr/>
        <p:txBody>
          <a:bodyPr/>
          <a:lstStyle/>
          <a:p>
            <a:fld id="{EC148E91-3629-4630-8CA4-D4A835983A7A}" type="slidenum">
              <a:rPr lang="en-US" smtClean="0"/>
              <a:t>‹#›</a:t>
            </a:fld>
            <a:endParaRPr lang="en-US"/>
          </a:p>
        </p:txBody>
      </p:sp>
    </p:spTree>
    <p:extLst>
      <p:ext uri="{BB962C8B-B14F-4D97-AF65-F5344CB8AC3E}">
        <p14:creationId xmlns:p14="http://schemas.microsoft.com/office/powerpoint/2010/main" val="158625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463CA-D65C-3946-8EEE-074F770DD0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02D795-2B75-4455-4E57-A9FB6A8EFD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06A569-E68B-CB7A-EA46-77F94F141A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58B146-6BCE-761A-3C06-175EAECDE2B3}"/>
              </a:ext>
            </a:extLst>
          </p:cNvPr>
          <p:cNvSpPr>
            <a:spLocks noGrp="1"/>
          </p:cNvSpPr>
          <p:nvPr>
            <p:ph type="dt" sz="half" idx="10"/>
          </p:nvPr>
        </p:nvSpPr>
        <p:spPr/>
        <p:txBody>
          <a:bodyPr/>
          <a:lstStyle/>
          <a:p>
            <a:fld id="{688AE1F4-0899-4F10-B5AE-EA49111466B3}" type="datetimeFigureOut">
              <a:rPr lang="en-US" smtClean="0"/>
              <a:t>6/1/2025</a:t>
            </a:fld>
            <a:endParaRPr lang="en-US"/>
          </a:p>
        </p:txBody>
      </p:sp>
      <p:sp>
        <p:nvSpPr>
          <p:cNvPr id="6" name="Footer Placeholder 5">
            <a:extLst>
              <a:ext uri="{FF2B5EF4-FFF2-40B4-BE49-F238E27FC236}">
                <a16:creationId xmlns:a16="http://schemas.microsoft.com/office/drawing/2014/main" id="{5858C2BD-4CAA-F211-EED7-1C4165B3B6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A3E800-1BC5-02EF-FED2-316B93ECABD1}"/>
              </a:ext>
            </a:extLst>
          </p:cNvPr>
          <p:cNvSpPr>
            <a:spLocks noGrp="1"/>
          </p:cNvSpPr>
          <p:nvPr>
            <p:ph type="sldNum" sz="quarter" idx="12"/>
          </p:nvPr>
        </p:nvSpPr>
        <p:spPr/>
        <p:txBody>
          <a:bodyPr/>
          <a:lstStyle/>
          <a:p>
            <a:fld id="{EC148E91-3629-4630-8CA4-D4A835983A7A}" type="slidenum">
              <a:rPr lang="en-US" smtClean="0"/>
              <a:t>‹#›</a:t>
            </a:fld>
            <a:endParaRPr lang="en-US"/>
          </a:p>
        </p:txBody>
      </p:sp>
    </p:spTree>
    <p:extLst>
      <p:ext uri="{BB962C8B-B14F-4D97-AF65-F5344CB8AC3E}">
        <p14:creationId xmlns:p14="http://schemas.microsoft.com/office/powerpoint/2010/main" val="260571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4C5E14-E36F-7080-AB6C-695421C0DF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D4F698-F9B0-3ED0-CADB-AF67A91246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8BDD3-149D-F26B-B4B3-0881782EF9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AE1F4-0899-4F10-B5AE-EA49111466B3}" type="datetimeFigureOut">
              <a:rPr lang="en-US" smtClean="0"/>
              <a:t>6/1/2025</a:t>
            </a:fld>
            <a:endParaRPr lang="en-US"/>
          </a:p>
        </p:txBody>
      </p:sp>
      <p:sp>
        <p:nvSpPr>
          <p:cNvPr id="5" name="Footer Placeholder 4">
            <a:extLst>
              <a:ext uri="{FF2B5EF4-FFF2-40B4-BE49-F238E27FC236}">
                <a16:creationId xmlns:a16="http://schemas.microsoft.com/office/drawing/2014/main" id="{6C913117-47A2-3F78-4BAC-53C940D8B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1B2C51-638A-B381-C001-FAC7237FF1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48E91-3629-4630-8CA4-D4A835983A7A}" type="slidenum">
              <a:rPr lang="en-US" smtClean="0"/>
              <a:t>‹#›</a:t>
            </a:fld>
            <a:endParaRPr lang="en-US"/>
          </a:p>
        </p:txBody>
      </p:sp>
    </p:spTree>
    <p:extLst>
      <p:ext uri="{BB962C8B-B14F-4D97-AF65-F5344CB8AC3E}">
        <p14:creationId xmlns:p14="http://schemas.microsoft.com/office/powerpoint/2010/main" val="843316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C0C22-62F1-0CD8-4158-1CDACE86520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486AC42-2251-4CFE-234E-B6CD8302B5A4}"/>
              </a:ext>
            </a:extLst>
          </p:cNvPr>
          <p:cNvPicPr>
            <a:picLocks noChangeAspect="1"/>
          </p:cNvPicPr>
          <p:nvPr/>
        </p:nvPicPr>
        <p:blipFill>
          <a:blip r:embed="rId3"/>
          <a:stretch>
            <a:fillRect/>
          </a:stretch>
        </p:blipFill>
        <p:spPr>
          <a:xfrm>
            <a:off x="0" y="-886343"/>
            <a:ext cx="12192000" cy="8340481"/>
          </a:xfrm>
          <a:prstGeom prst="rect">
            <a:avLst/>
          </a:prstGeom>
        </p:spPr>
      </p:pic>
      <p:sp>
        <p:nvSpPr>
          <p:cNvPr id="4" name="Flowchart: Punched Tape 3">
            <a:extLst>
              <a:ext uri="{FF2B5EF4-FFF2-40B4-BE49-F238E27FC236}">
                <a16:creationId xmlns:a16="http://schemas.microsoft.com/office/drawing/2014/main" id="{3944137F-5300-9447-F36B-B7408291FDFD}"/>
              </a:ext>
            </a:extLst>
          </p:cNvPr>
          <p:cNvSpPr/>
          <p:nvPr/>
        </p:nvSpPr>
        <p:spPr>
          <a:xfrm>
            <a:off x="2481942" y="1665514"/>
            <a:ext cx="7690758" cy="1763486"/>
          </a:xfrm>
          <a:prstGeom prst="flowChartPunchedTap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62DBDF4-C97B-BBC0-E072-7D13F287C50C}"/>
              </a:ext>
            </a:extLst>
          </p:cNvPr>
          <p:cNvSpPr txBox="1"/>
          <p:nvPr/>
        </p:nvSpPr>
        <p:spPr>
          <a:xfrm>
            <a:off x="2708448" y="2238540"/>
            <a:ext cx="7444667" cy="584775"/>
          </a:xfrm>
          <a:prstGeom prst="rect">
            <a:avLst/>
          </a:prstGeom>
          <a:noFill/>
        </p:spPr>
        <p:txBody>
          <a:bodyPr wrap="none" rtlCol="0">
            <a:spAutoFit/>
          </a:bodyPr>
          <a:lstStyle/>
          <a:p>
            <a:r>
              <a:rPr lang="en-US" sz="3200" b="1" dirty="0">
                <a:solidFill>
                  <a:srgbClr val="FFFF00"/>
                </a:solidFill>
                <a:effectLst>
                  <a:outerShdw blurRad="38100" dist="38100" dir="2700000" algn="tl">
                    <a:srgbClr val="000000">
                      <a:alpha val="43137"/>
                    </a:srgbClr>
                  </a:outerShdw>
                </a:effectLst>
              </a:rPr>
              <a:t>“Long Range Planning Post Survey Results”</a:t>
            </a:r>
          </a:p>
        </p:txBody>
      </p:sp>
      <p:sp>
        <p:nvSpPr>
          <p:cNvPr id="6" name="TextBox 5">
            <a:extLst>
              <a:ext uri="{FF2B5EF4-FFF2-40B4-BE49-F238E27FC236}">
                <a16:creationId xmlns:a16="http://schemas.microsoft.com/office/drawing/2014/main" id="{1D2EEA3E-315B-66F4-1D78-6FEF982D9F6D}"/>
              </a:ext>
            </a:extLst>
          </p:cNvPr>
          <p:cNvSpPr txBox="1"/>
          <p:nvPr/>
        </p:nvSpPr>
        <p:spPr>
          <a:xfrm>
            <a:off x="7707086" y="1775526"/>
            <a:ext cx="1314784" cy="369332"/>
          </a:xfrm>
          <a:prstGeom prst="rect">
            <a:avLst/>
          </a:prstGeom>
          <a:noFill/>
        </p:spPr>
        <p:txBody>
          <a:bodyPr wrap="none" rtlCol="0">
            <a:spAutoFit/>
          </a:bodyPr>
          <a:lstStyle/>
          <a:p>
            <a:r>
              <a:rPr lang="en-US" b="1" i="1" dirty="0">
                <a:solidFill>
                  <a:srgbClr val="FFFF00"/>
                </a:solidFill>
                <a:effectLst>
                  <a:outerShdw blurRad="38100" dist="38100" dir="2700000" algn="tl">
                    <a:srgbClr val="000000">
                      <a:alpha val="43137"/>
                    </a:srgbClr>
                  </a:outerShdw>
                </a:effectLst>
              </a:rPr>
              <a:t>1 June 2025</a:t>
            </a:r>
          </a:p>
        </p:txBody>
      </p:sp>
      <p:sp>
        <p:nvSpPr>
          <p:cNvPr id="7" name="TextBox 6">
            <a:extLst>
              <a:ext uri="{FF2B5EF4-FFF2-40B4-BE49-F238E27FC236}">
                <a16:creationId xmlns:a16="http://schemas.microsoft.com/office/drawing/2014/main" id="{9D7AF0D3-C9E7-26C3-7C63-246BB94C9670}"/>
              </a:ext>
            </a:extLst>
          </p:cNvPr>
          <p:cNvSpPr txBox="1"/>
          <p:nvPr/>
        </p:nvSpPr>
        <p:spPr>
          <a:xfrm>
            <a:off x="3412672" y="2984166"/>
            <a:ext cx="1786066" cy="369332"/>
          </a:xfrm>
          <a:prstGeom prst="rect">
            <a:avLst/>
          </a:prstGeom>
          <a:noFill/>
        </p:spPr>
        <p:txBody>
          <a:bodyPr wrap="none" rtlCol="0">
            <a:spAutoFit/>
          </a:bodyPr>
          <a:lstStyle/>
          <a:p>
            <a:r>
              <a:rPr lang="en-US" b="1" i="1" dirty="0">
                <a:solidFill>
                  <a:srgbClr val="FFFF00"/>
                </a:solidFill>
              </a:rPr>
              <a:t>142 Post Surveys</a:t>
            </a:r>
          </a:p>
        </p:txBody>
      </p:sp>
    </p:spTree>
    <p:extLst>
      <p:ext uri="{BB962C8B-B14F-4D97-AF65-F5344CB8AC3E}">
        <p14:creationId xmlns:p14="http://schemas.microsoft.com/office/powerpoint/2010/main" val="3916439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D4AF3-945E-7556-F557-7DB785FF1D1A}"/>
            </a:ext>
          </a:extLst>
        </p:cNvPr>
        <p:cNvGrpSpPr/>
        <p:nvPr/>
      </p:nvGrpSpPr>
      <p:grpSpPr>
        <a:xfrm>
          <a:off x="0" y="0"/>
          <a:ext cx="0" cy="0"/>
          <a:chOff x="0" y="0"/>
          <a:chExt cx="0" cy="0"/>
        </a:xfrm>
      </p:grpSpPr>
      <p:pic>
        <p:nvPicPr>
          <p:cNvPr id="10242" name="Picture 2" descr="Forms response chart. Question title: 1-2. Is your Post attending meetings of local elected officials or utilizing other means to share information with community and the Legion family?. Number of responses: 0 / 142 correct responses.">
            <a:extLst>
              <a:ext uri="{FF2B5EF4-FFF2-40B4-BE49-F238E27FC236}">
                <a16:creationId xmlns:a16="http://schemas.microsoft.com/office/drawing/2014/main" id="{1B4BA65E-A3DC-2E0D-CCA5-15A38E26E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200"/>
            <a:ext cx="12192000" cy="61960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8378EC5-4BFC-30A1-A5E0-6016CEFC2800}"/>
              </a:ext>
            </a:extLst>
          </p:cNvPr>
          <p:cNvSpPr txBox="1"/>
          <p:nvPr/>
        </p:nvSpPr>
        <p:spPr>
          <a:xfrm>
            <a:off x="1385888" y="6326188"/>
            <a:ext cx="7287957" cy="369332"/>
          </a:xfrm>
          <a:prstGeom prst="rect">
            <a:avLst/>
          </a:prstGeom>
          <a:noFill/>
        </p:spPr>
        <p:txBody>
          <a:bodyPr wrap="none" rtlCol="0">
            <a:spAutoFit/>
          </a:bodyPr>
          <a:lstStyle/>
          <a:p>
            <a:r>
              <a:rPr lang="en-US" b="1" i="1" dirty="0"/>
              <a:t>* - Community, State and Nation….the smaller Posts appear to be involved.</a:t>
            </a:r>
          </a:p>
        </p:txBody>
      </p:sp>
      <p:sp>
        <p:nvSpPr>
          <p:cNvPr id="3" name="Rectangle 2">
            <a:extLst>
              <a:ext uri="{FF2B5EF4-FFF2-40B4-BE49-F238E27FC236}">
                <a16:creationId xmlns:a16="http://schemas.microsoft.com/office/drawing/2014/main" id="{46950F6F-D39D-DF32-35E1-32D53348DB9E}"/>
              </a:ext>
            </a:extLst>
          </p:cNvPr>
          <p:cNvSpPr/>
          <p:nvPr/>
        </p:nvSpPr>
        <p:spPr>
          <a:xfrm>
            <a:off x="11658600" y="6456363"/>
            <a:ext cx="314325" cy="26035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48FA7FB-FD7F-DB6D-4EA2-05BAF85FB5C9}"/>
              </a:ext>
            </a:extLst>
          </p:cNvPr>
          <p:cNvPicPr>
            <a:picLocks noChangeAspect="1"/>
          </p:cNvPicPr>
          <p:nvPr/>
        </p:nvPicPr>
        <p:blipFill>
          <a:blip r:embed="rId3"/>
          <a:stretch>
            <a:fillRect/>
          </a:stretch>
        </p:blipFill>
        <p:spPr>
          <a:xfrm>
            <a:off x="97653" y="5318167"/>
            <a:ext cx="1391859" cy="1447533"/>
          </a:xfrm>
          <a:prstGeom prst="rect">
            <a:avLst/>
          </a:prstGeom>
        </p:spPr>
      </p:pic>
      <p:sp>
        <p:nvSpPr>
          <p:cNvPr id="6" name="TextBox 5">
            <a:extLst>
              <a:ext uri="{FF2B5EF4-FFF2-40B4-BE49-F238E27FC236}">
                <a16:creationId xmlns:a16="http://schemas.microsoft.com/office/drawing/2014/main" id="{735FC0DD-8AB5-4723-E844-B24D4359E6AF}"/>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4036209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AA3F6-D3B9-986A-4343-2070724801AC}"/>
            </a:ext>
          </a:extLst>
        </p:cNvPr>
        <p:cNvGrpSpPr/>
        <p:nvPr/>
      </p:nvGrpSpPr>
      <p:grpSpPr>
        <a:xfrm>
          <a:off x="0" y="0"/>
          <a:ext cx="0" cy="0"/>
          <a:chOff x="0" y="0"/>
          <a:chExt cx="0" cy="0"/>
        </a:xfrm>
      </p:grpSpPr>
      <p:pic>
        <p:nvPicPr>
          <p:cNvPr id="11266" name="Picture 2" descr="Forms response chart. Question title: 1-3. Does your Post VSO programs involve improvement to access to care (healthcare needs)?. Number of responses: 0 / 142 correct responses.">
            <a:extLst>
              <a:ext uri="{FF2B5EF4-FFF2-40B4-BE49-F238E27FC236}">
                <a16:creationId xmlns:a16="http://schemas.microsoft.com/office/drawing/2014/main" id="{F8993488-FE59-1619-B251-3C40AF514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0F1BF0-E569-0AD5-1E4A-80FD3B2F5304}"/>
              </a:ext>
            </a:extLst>
          </p:cNvPr>
          <p:cNvSpPr txBox="1"/>
          <p:nvPr/>
        </p:nvSpPr>
        <p:spPr>
          <a:xfrm>
            <a:off x="1385888" y="6326188"/>
            <a:ext cx="10341293" cy="369332"/>
          </a:xfrm>
          <a:prstGeom prst="rect">
            <a:avLst/>
          </a:prstGeom>
          <a:noFill/>
        </p:spPr>
        <p:txBody>
          <a:bodyPr wrap="none" rtlCol="0">
            <a:spAutoFit/>
          </a:bodyPr>
          <a:lstStyle/>
          <a:p>
            <a:r>
              <a:rPr lang="en-US" b="1" i="1" dirty="0"/>
              <a:t>* - Healthcare needs and access to care is a huge issue for Veterans, 50% of Post don’t address this.	</a:t>
            </a:r>
          </a:p>
        </p:txBody>
      </p:sp>
      <p:sp>
        <p:nvSpPr>
          <p:cNvPr id="3" name="Rectangle 2">
            <a:extLst>
              <a:ext uri="{FF2B5EF4-FFF2-40B4-BE49-F238E27FC236}">
                <a16:creationId xmlns:a16="http://schemas.microsoft.com/office/drawing/2014/main" id="{8252AFC9-A6C2-75DD-8770-5D1D0FDEACBA}"/>
              </a:ext>
            </a:extLst>
          </p:cNvPr>
          <p:cNvSpPr/>
          <p:nvPr/>
        </p:nvSpPr>
        <p:spPr>
          <a:xfrm>
            <a:off x="11658600" y="6456363"/>
            <a:ext cx="314325" cy="26035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3DEAA4C-6AFC-AEB1-4F3D-D1FA275932E4}"/>
              </a:ext>
            </a:extLst>
          </p:cNvPr>
          <p:cNvPicPr>
            <a:picLocks noChangeAspect="1"/>
          </p:cNvPicPr>
          <p:nvPr/>
        </p:nvPicPr>
        <p:blipFill>
          <a:blip r:embed="rId3"/>
          <a:stretch>
            <a:fillRect/>
          </a:stretch>
        </p:blipFill>
        <p:spPr>
          <a:xfrm>
            <a:off x="97653" y="5318167"/>
            <a:ext cx="1391859" cy="1447533"/>
          </a:xfrm>
          <a:prstGeom prst="rect">
            <a:avLst/>
          </a:prstGeom>
        </p:spPr>
      </p:pic>
      <p:sp>
        <p:nvSpPr>
          <p:cNvPr id="6" name="TextBox 5">
            <a:extLst>
              <a:ext uri="{FF2B5EF4-FFF2-40B4-BE49-F238E27FC236}">
                <a16:creationId xmlns:a16="http://schemas.microsoft.com/office/drawing/2014/main" id="{ACB0F788-8324-775F-F3AB-4C83DBF5B9BC}"/>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1307388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81DCB-DAF9-75D1-2182-19F3B52F65DB}"/>
            </a:ext>
          </a:extLst>
        </p:cNvPr>
        <p:cNvGrpSpPr/>
        <p:nvPr/>
      </p:nvGrpSpPr>
      <p:grpSpPr>
        <a:xfrm>
          <a:off x="0" y="0"/>
          <a:ext cx="0" cy="0"/>
          <a:chOff x="0" y="0"/>
          <a:chExt cx="0" cy="0"/>
        </a:xfrm>
      </p:grpSpPr>
      <p:pic>
        <p:nvPicPr>
          <p:cNvPr id="12290" name="Picture 2" descr="Forms response chart. Question title: 1-4. Is your Post actively involved in educating members and the community of the benefits of the PACT Act?. Number of responses: 0 / 142 correct responses.">
            <a:extLst>
              <a:ext uri="{FF2B5EF4-FFF2-40B4-BE49-F238E27FC236}">
                <a16:creationId xmlns:a16="http://schemas.microsoft.com/office/drawing/2014/main" id="{1BC72177-13D4-6CBF-E60B-12EC0E382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200"/>
            <a:ext cx="12192000" cy="61960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F01C3E-26B7-C2AB-C9CC-97C9C7B362AD}"/>
              </a:ext>
            </a:extLst>
          </p:cNvPr>
          <p:cNvSpPr txBox="1"/>
          <p:nvPr/>
        </p:nvSpPr>
        <p:spPr>
          <a:xfrm>
            <a:off x="1385888" y="6326188"/>
            <a:ext cx="8494633" cy="369332"/>
          </a:xfrm>
          <a:prstGeom prst="rect">
            <a:avLst/>
          </a:prstGeom>
          <a:noFill/>
        </p:spPr>
        <p:txBody>
          <a:bodyPr wrap="none" rtlCol="0">
            <a:spAutoFit/>
          </a:bodyPr>
          <a:lstStyle/>
          <a:p>
            <a:r>
              <a:rPr lang="en-US" b="1" i="1" dirty="0"/>
              <a:t>* - Educating the public on PACT Act will most-likely help generate more memberships.	</a:t>
            </a:r>
          </a:p>
        </p:txBody>
      </p:sp>
      <p:sp>
        <p:nvSpPr>
          <p:cNvPr id="3" name="Rectangle 2">
            <a:extLst>
              <a:ext uri="{FF2B5EF4-FFF2-40B4-BE49-F238E27FC236}">
                <a16:creationId xmlns:a16="http://schemas.microsoft.com/office/drawing/2014/main" id="{057C3C0D-F03D-ED11-3CCE-DC288BEA734B}"/>
              </a:ext>
            </a:extLst>
          </p:cNvPr>
          <p:cNvSpPr/>
          <p:nvPr/>
        </p:nvSpPr>
        <p:spPr>
          <a:xfrm>
            <a:off x="11658600" y="6456363"/>
            <a:ext cx="314325" cy="26035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137696F-4987-39C5-1E31-6EBE19A751AE}"/>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D7CA17FD-F30E-2631-AAD4-823C6AD9D739}"/>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3981127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9DBBC-98FF-AF44-2261-E0A4AFCF215D}"/>
            </a:ext>
          </a:extLst>
        </p:cNvPr>
        <p:cNvGrpSpPr/>
        <p:nvPr/>
      </p:nvGrpSpPr>
      <p:grpSpPr>
        <a:xfrm>
          <a:off x="0" y="0"/>
          <a:ext cx="0" cy="0"/>
          <a:chOff x="0" y="0"/>
          <a:chExt cx="0" cy="0"/>
        </a:xfrm>
      </p:grpSpPr>
      <p:pic>
        <p:nvPicPr>
          <p:cNvPr id="13314" name="Picture 2" descr="Forms response chart. Question title: 1-5. Does your Post have an active Lending Closet for Veterans medical equipment or something similar to help Vets/family members?  Mark N/A if you do not have your own brick and mortar Post.. Number of responses: 0 / 142 correct responses.">
            <a:extLst>
              <a:ext uri="{FF2B5EF4-FFF2-40B4-BE49-F238E27FC236}">
                <a16:creationId xmlns:a16="http://schemas.microsoft.com/office/drawing/2014/main" id="{73B94FB1-31E1-4AEC-CEF6-FEE9CD72E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200"/>
            <a:ext cx="12192000" cy="61960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755DBCE-4A4D-6A3F-8693-4BA9A552DC50}"/>
              </a:ext>
            </a:extLst>
          </p:cNvPr>
          <p:cNvSpPr txBox="1"/>
          <p:nvPr/>
        </p:nvSpPr>
        <p:spPr>
          <a:xfrm>
            <a:off x="1277426" y="5934670"/>
            <a:ext cx="10162099" cy="923330"/>
          </a:xfrm>
          <a:prstGeom prst="rect">
            <a:avLst/>
          </a:prstGeom>
          <a:noFill/>
        </p:spPr>
        <p:txBody>
          <a:bodyPr wrap="square" rtlCol="0">
            <a:spAutoFit/>
          </a:bodyPr>
          <a:lstStyle/>
          <a:p>
            <a:r>
              <a:rPr lang="en-US" b="1" i="1" dirty="0"/>
              <a:t>* - 1/3</a:t>
            </a:r>
            <a:r>
              <a:rPr lang="en-US" b="1" i="1" baseline="30000" dirty="0"/>
              <a:t>rd</a:t>
            </a:r>
            <a:r>
              <a:rPr lang="en-US" b="1" i="1" dirty="0"/>
              <a:t> of Posts with buildings are making sure med equipment is available.  Check to see if the others have a different way to meet those same needs like coupling with VFWs, senior centers, etc. for the same type of support.		</a:t>
            </a:r>
          </a:p>
        </p:txBody>
      </p:sp>
      <p:sp>
        <p:nvSpPr>
          <p:cNvPr id="3" name="Rectangle 2">
            <a:extLst>
              <a:ext uri="{FF2B5EF4-FFF2-40B4-BE49-F238E27FC236}">
                <a16:creationId xmlns:a16="http://schemas.microsoft.com/office/drawing/2014/main" id="{A5E7C9EC-EB10-7999-7203-C807E25D3164}"/>
              </a:ext>
            </a:extLst>
          </p:cNvPr>
          <p:cNvSpPr/>
          <p:nvPr/>
        </p:nvSpPr>
        <p:spPr>
          <a:xfrm>
            <a:off x="11658600" y="6456363"/>
            <a:ext cx="314325" cy="26035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15006BA-7B55-6F12-2BAB-286D55721028}"/>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55959905-1E98-5513-D288-C35B9AC1E2D8}"/>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2374249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ACB55-7D7E-5EC9-5992-242081B36451}"/>
            </a:ext>
          </a:extLst>
        </p:cNvPr>
        <p:cNvGrpSpPr/>
        <p:nvPr/>
      </p:nvGrpSpPr>
      <p:grpSpPr>
        <a:xfrm>
          <a:off x="0" y="0"/>
          <a:ext cx="0" cy="0"/>
          <a:chOff x="0" y="0"/>
          <a:chExt cx="0" cy="0"/>
        </a:xfrm>
      </p:grpSpPr>
      <p:pic>
        <p:nvPicPr>
          <p:cNvPr id="14338" name="Picture 2" descr="Forms response chart. Question title: 2-1. Do you have a current Disaster Preparedness Plan established? (more current than 2020). Number of responses: 0 / 142 correct responses.">
            <a:extLst>
              <a:ext uri="{FF2B5EF4-FFF2-40B4-BE49-F238E27FC236}">
                <a16:creationId xmlns:a16="http://schemas.microsoft.com/office/drawing/2014/main" id="{EC0D7F8E-8C80-C694-2AED-88E32EC2E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465952-C3A2-BDF1-AE77-6D8965D64CF3}"/>
              </a:ext>
            </a:extLst>
          </p:cNvPr>
          <p:cNvSpPr txBox="1"/>
          <p:nvPr/>
        </p:nvSpPr>
        <p:spPr>
          <a:xfrm>
            <a:off x="1385888" y="6326188"/>
            <a:ext cx="9417963" cy="369332"/>
          </a:xfrm>
          <a:prstGeom prst="rect">
            <a:avLst/>
          </a:prstGeom>
          <a:noFill/>
        </p:spPr>
        <p:txBody>
          <a:bodyPr wrap="none" rtlCol="0">
            <a:spAutoFit/>
          </a:bodyPr>
          <a:lstStyle/>
          <a:p>
            <a:r>
              <a:rPr lang="en-US" b="1" i="1" dirty="0"/>
              <a:t>* - This needs to be a program that has more attention at the District, Division and State levels.	</a:t>
            </a:r>
          </a:p>
        </p:txBody>
      </p:sp>
      <p:sp>
        <p:nvSpPr>
          <p:cNvPr id="3" name="Rectangle 2">
            <a:extLst>
              <a:ext uri="{FF2B5EF4-FFF2-40B4-BE49-F238E27FC236}">
                <a16:creationId xmlns:a16="http://schemas.microsoft.com/office/drawing/2014/main" id="{B74740DD-4BED-1B5A-8633-82184087D804}"/>
              </a:ext>
            </a:extLst>
          </p:cNvPr>
          <p:cNvSpPr/>
          <p:nvPr/>
        </p:nvSpPr>
        <p:spPr>
          <a:xfrm>
            <a:off x="11658600" y="6456363"/>
            <a:ext cx="314325" cy="26035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2B70241-8F85-C475-0BD7-540DB8CAFFB6}"/>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238B7B05-14F9-7443-870C-E6E58AFDDA72}"/>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4204357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C2C76-D2EA-A4B6-49F8-9F285DECE7A6}"/>
            </a:ext>
          </a:extLst>
        </p:cNvPr>
        <p:cNvGrpSpPr/>
        <p:nvPr/>
      </p:nvGrpSpPr>
      <p:grpSpPr>
        <a:xfrm>
          <a:off x="0" y="0"/>
          <a:ext cx="0" cy="0"/>
          <a:chOff x="0" y="0"/>
          <a:chExt cx="0" cy="0"/>
        </a:xfrm>
      </p:grpSpPr>
      <p:pic>
        <p:nvPicPr>
          <p:cNvPr id="15362" name="Picture 2" descr="Forms response chart. Question title: 2-3. Has a Border Security POC/Chairman been appointed?. Number of responses: 0 / 142 correct responses.">
            <a:extLst>
              <a:ext uri="{FF2B5EF4-FFF2-40B4-BE49-F238E27FC236}">
                <a16:creationId xmlns:a16="http://schemas.microsoft.com/office/drawing/2014/main" id="{BF9BF35F-2532-2FCA-B0A8-3A98C433B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DF5D5BC-2AEE-E8F7-2C49-AE035D81284C}"/>
              </a:ext>
            </a:extLst>
          </p:cNvPr>
          <p:cNvSpPr txBox="1"/>
          <p:nvPr/>
        </p:nvSpPr>
        <p:spPr>
          <a:xfrm>
            <a:off x="1385888" y="6326188"/>
            <a:ext cx="11264622" cy="369332"/>
          </a:xfrm>
          <a:prstGeom prst="rect">
            <a:avLst/>
          </a:prstGeom>
          <a:noFill/>
        </p:spPr>
        <p:txBody>
          <a:bodyPr wrap="none" rtlCol="0">
            <a:spAutoFit/>
          </a:bodyPr>
          <a:lstStyle/>
          <a:p>
            <a:r>
              <a:rPr lang="en-US" b="1" i="1" dirty="0"/>
              <a:t>* - Recommend an updated briefing by current or former District Cdr. Who briefed at Nationals in 2024.		</a:t>
            </a:r>
          </a:p>
        </p:txBody>
      </p:sp>
      <p:sp>
        <p:nvSpPr>
          <p:cNvPr id="3" name="Rectangle 2">
            <a:extLst>
              <a:ext uri="{FF2B5EF4-FFF2-40B4-BE49-F238E27FC236}">
                <a16:creationId xmlns:a16="http://schemas.microsoft.com/office/drawing/2014/main" id="{1520661E-37C5-CAA9-F3B8-58F962849095}"/>
              </a:ext>
            </a:extLst>
          </p:cNvPr>
          <p:cNvSpPr/>
          <p:nvPr/>
        </p:nvSpPr>
        <p:spPr>
          <a:xfrm>
            <a:off x="11658600" y="6456363"/>
            <a:ext cx="314325" cy="26035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6FBC4F0-64B2-579F-ABA9-0896CDB00481}"/>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AB2680AD-5750-26DB-52B9-DB2D08A71C42}"/>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402674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1B064-62EC-0D12-DF59-42B50AC14141}"/>
            </a:ext>
          </a:extLst>
        </p:cNvPr>
        <p:cNvGrpSpPr/>
        <p:nvPr/>
      </p:nvGrpSpPr>
      <p:grpSpPr>
        <a:xfrm>
          <a:off x="0" y="0"/>
          <a:ext cx="0" cy="0"/>
          <a:chOff x="0" y="0"/>
          <a:chExt cx="0" cy="0"/>
        </a:xfrm>
      </p:grpSpPr>
      <p:pic>
        <p:nvPicPr>
          <p:cNvPr id="16386" name="Picture 2" descr="Forms response chart. Question title: 2-4. Did you partner with area AD, USAR, NGB members or families?  Place N/A if none exist within 20 miles of Post.. Number of responses: 0 / 142 correct responses.">
            <a:extLst>
              <a:ext uri="{FF2B5EF4-FFF2-40B4-BE49-F238E27FC236}">
                <a16:creationId xmlns:a16="http://schemas.microsoft.com/office/drawing/2014/main" id="{E61785D3-50A4-8236-AFC6-D5F89DD06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200"/>
            <a:ext cx="12192000" cy="61960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7D08535-2CEF-18CD-E126-1F9650539CFA}"/>
              </a:ext>
            </a:extLst>
          </p:cNvPr>
          <p:cNvSpPr txBox="1"/>
          <p:nvPr/>
        </p:nvSpPr>
        <p:spPr>
          <a:xfrm>
            <a:off x="1385888" y="6197596"/>
            <a:ext cx="10053637" cy="646331"/>
          </a:xfrm>
          <a:prstGeom prst="rect">
            <a:avLst/>
          </a:prstGeom>
          <a:noFill/>
        </p:spPr>
        <p:txBody>
          <a:bodyPr wrap="square" rtlCol="0">
            <a:spAutoFit/>
          </a:bodyPr>
          <a:lstStyle/>
          <a:p>
            <a:r>
              <a:rPr lang="en-US" b="1" i="1" dirty="0"/>
              <a:t>* - Expected outcome since many Posts are not co-located with Military installations.  Those who do have access should pull other District Posts into that support network.		</a:t>
            </a:r>
          </a:p>
        </p:txBody>
      </p:sp>
      <p:sp>
        <p:nvSpPr>
          <p:cNvPr id="3" name="Rectangle 2">
            <a:extLst>
              <a:ext uri="{FF2B5EF4-FFF2-40B4-BE49-F238E27FC236}">
                <a16:creationId xmlns:a16="http://schemas.microsoft.com/office/drawing/2014/main" id="{9B1C62DA-7105-AB58-25F6-E874AE236AE8}"/>
              </a:ext>
            </a:extLst>
          </p:cNvPr>
          <p:cNvSpPr/>
          <p:nvPr/>
        </p:nvSpPr>
        <p:spPr>
          <a:xfrm>
            <a:off x="11658600" y="6456363"/>
            <a:ext cx="314325" cy="26035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385498B-B8F3-CBA9-37AB-0E490B313C1B}"/>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284057C3-DE80-4242-F1FC-5031D1FED821}"/>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390152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3A7D9-087A-5E46-5266-6DE3BA7ED55C}"/>
            </a:ext>
          </a:extLst>
        </p:cNvPr>
        <p:cNvGrpSpPr/>
        <p:nvPr/>
      </p:nvGrpSpPr>
      <p:grpSpPr>
        <a:xfrm>
          <a:off x="0" y="0"/>
          <a:ext cx="0" cy="0"/>
          <a:chOff x="0" y="0"/>
          <a:chExt cx="0" cy="0"/>
        </a:xfrm>
      </p:grpSpPr>
      <p:pic>
        <p:nvPicPr>
          <p:cNvPr id="17410" name="Picture 2" descr="Forms response chart. Question title: 2-5. Has your Post appointed any legislative committee members? . Number of responses: 0 / 142 correct responses.">
            <a:extLst>
              <a:ext uri="{FF2B5EF4-FFF2-40B4-BE49-F238E27FC236}">
                <a16:creationId xmlns:a16="http://schemas.microsoft.com/office/drawing/2014/main" id="{FE1E5B55-D1D9-0479-0638-048713B2D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4A678E-B973-284C-6237-65C6E2A8BBE7}"/>
              </a:ext>
            </a:extLst>
          </p:cNvPr>
          <p:cNvSpPr txBox="1"/>
          <p:nvPr/>
        </p:nvSpPr>
        <p:spPr>
          <a:xfrm>
            <a:off x="1385888" y="6326188"/>
            <a:ext cx="7571303" cy="369332"/>
          </a:xfrm>
          <a:prstGeom prst="rect">
            <a:avLst/>
          </a:prstGeom>
          <a:noFill/>
        </p:spPr>
        <p:txBody>
          <a:bodyPr wrap="none" rtlCol="0">
            <a:spAutoFit/>
          </a:bodyPr>
          <a:lstStyle/>
          <a:p>
            <a:r>
              <a:rPr lang="en-US" b="1" i="1" dirty="0"/>
              <a:t>* - Legislative Committee members are key to Post success.		</a:t>
            </a:r>
          </a:p>
        </p:txBody>
      </p:sp>
      <p:sp>
        <p:nvSpPr>
          <p:cNvPr id="3" name="Rectangle 2">
            <a:extLst>
              <a:ext uri="{FF2B5EF4-FFF2-40B4-BE49-F238E27FC236}">
                <a16:creationId xmlns:a16="http://schemas.microsoft.com/office/drawing/2014/main" id="{327F77E1-B873-1E45-6E48-94995FF09FA4}"/>
              </a:ext>
            </a:extLst>
          </p:cNvPr>
          <p:cNvSpPr/>
          <p:nvPr/>
        </p:nvSpPr>
        <p:spPr>
          <a:xfrm>
            <a:off x="11658600" y="6456363"/>
            <a:ext cx="314325" cy="26035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64A40B0-685A-3992-88FC-F9B4409A3BC0}"/>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439427A0-0640-0675-1958-7F34DB43159F}"/>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570164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F80B6-CAC7-61F8-321C-5BCBC89D7B27}"/>
            </a:ext>
          </a:extLst>
        </p:cNvPr>
        <p:cNvGrpSpPr/>
        <p:nvPr/>
      </p:nvGrpSpPr>
      <p:grpSpPr>
        <a:xfrm>
          <a:off x="0" y="0"/>
          <a:ext cx="0" cy="0"/>
          <a:chOff x="0" y="0"/>
          <a:chExt cx="0" cy="0"/>
        </a:xfrm>
      </p:grpSpPr>
      <p:pic>
        <p:nvPicPr>
          <p:cNvPr id="18434" name="Picture 2" descr="Forms response chart. Question title: 2-6. Do you have any programs supporting Emergency Responders besides the annual awards program?. Number of responses: 0 / 142 correct responses.">
            <a:extLst>
              <a:ext uri="{FF2B5EF4-FFF2-40B4-BE49-F238E27FC236}">
                <a16:creationId xmlns:a16="http://schemas.microsoft.com/office/drawing/2014/main" id="{33161A89-2304-2D8A-218D-4FE91492C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200"/>
            <a:ext cx="12192000" cy="61960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97D2C4-7AF2-9725-2391-B4DBB166DF43}"/>
              </a:ext>
            </a:extLst>
          </p:cNvPr>
          <p:cNvSpPr txBox="1"/>
          <p:nvPr/>
        </p:nvSpPr>
        <p:spPr>
          <a:xfrm>
            <a:off x="1385888" y="5927987"/>
            <a:ext cx="10053637" cy="923330"/>
          </a:xfrm>
          <a:prstGeom prst="rect">
            <a:avLst/>
          </a:prstGeom>
          <a:noFill/>
        </p:spPr>
        <p:txBody>
          <a:bodyPr wrap="square" rtlCol="0">
            <a:spAutoFit/>
          </a:bodyPr>
          <a:lstStyle/>
          <a:p>
            <a:r>
              <a:rPr lang="en-US" b="1" i="1" dirty="0"/>
              <a:t>* - Awards are avenue but offering support to those community entities will help grow better community support.  Just offering free access to the Post for meetings of Police, Fire, or EMS may lead to some great gains.	</a:t>
            </a:r>
          </a:p>
        </p:txBody>
      </p:sp>
      <p:sp>
        <p:nvSpPr>
          <p:cNvPr id="3" name="Rectangle 2">
            <a:extLst>
              <a:ext uri="{FF2B5EF4-FFF2-40B4-BE49-F238E27FC236}">
                <a16:creationId xmlns:a16="http://schemas.microsoft.com/office/drawing/2014/main" id="{F0954065-3D6B-41C9-9042-C5670B609DCA}"/>
              </a:ext>
            </a:extLst>
          </p:cNvPr>
          <p:cNvSpPr/>
          <p:nvPr/>
        </p:nvSpPr>
        <p:spPr>
          <a:xfrm>
            <a:off x="11658600" y="6456363"/>
            <a:ext cx="314325" cy="26035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D2BAB1C-5C51-B895-8CD3-047E32EC164E}"/>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2FA16985-AC14-F591-A0D4-E76BF6DEFF79}"/>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1583913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6E7B4-F0E0-6833-1B3D-607689AC8089}"/>
            </a:ext>
          </a:extLst>
        </p:cNvPr>
        <p:cNvGrpSpPr/>
        <p:nvPr/>
      </p:nvGrpSpPr>
      <p:grpSpPr>
        <a:xfrm>
          <a:off x="0" y="0"/>
          <a:ext cx="0" cy="0"/>
          <a:chOff x="0" y="0"/>
          <a:chExt cx="0" cy="0"/>
        </a:xfrm>
      </p:grpSpPr>
      <p:pic>
        <p:nvPicPr>
          <p:cNvPr id="19458" name="Picture 2" descr="Forms response chart. Question title: 2-7. Did you appoint a community relations lead (Chairman, Director, etc.)?. Number of responses: 0 / 142 correct responses.">
            <a:extLst>
              <a:ext uri="{FF2B5EF4-FFF2-40B4-BE49-F238E27FC236}">
                <a16:creationId xmlns:a16="http://schemas.microsoft.com/office/drawing/2014/main" id="{E20BE339-9D64-531B-22BF-99ED534E0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3AABD3-688F-F3FE-DF3E-9B7ABF39A200}"/>
              </a:ext>
            </a:extLst>
          </p:cNvPr>
          <p:cNvSpPr txBox="1"/>
          <p:nvPr/>
        </p:nvSpPr>
        <p:spPr>
          <a:xfrm>
            <a:off x="1385888" y="6193456"/>
            <a:ext cx="9572164" cy="646331"/>
          </a:xfrm>
          <a:prstGeom prst="rect">
            <a:avLst/>
          </a:prstGeom>
          <a:noFill/>
        </p:spPr>
        <p:txBody>
          <a:bodyPr wrap="square" rtlCol="0">
            <a:spAutoFit/>
          </a:bodyPr>
          <a:lstStyle/>
          <a:p>
            <a:r>
              <a:rPr lang="en-US" b="1" i="1" dirty="0"/>
              <a:t>* - Just having one person appointed as Chairman and attending meetings with city will lead to higher intake of new members.	</a:t>
            </a:r>
          </a:p>
        </p:txBody>
      </p:sp>
      <p:sp>
        <p:nvSpPr>
          <p:cNvPr id="3" name="Rectangle 2">
            <a:extLst>
              <a:ext uri="{FF2B5EF4-FFF2-40B4-BE49-F238E27FC236}">
                <a16:creationId xmlns:a16="http://schemas.microsoft.com/office/drawing/2014/main" id="{D87C0C8F-6C22-6DAD-95B3-CF13D1C97BD7}"/>
              </a:ext>
            </a:extLst>
          </p:cNvPr>
          <p:cNvSpPr/>
          <p:nvPr/>
        </p:nvSpPr>
        <p:spPr>
          <a:xfrm>
            <a:off x="11658600" y="6456363"/>
            <a:ext cx="314325" cy="26035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850E24E-C03C-CC4D-5088-281C15DC4198}"/>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4E437A79-517E-CEC6-E441-8C6BCD29D027}"/>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197044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rms response chart. Question title: A2. Post Position. Number of responses: 0 / 142 correct responses.">
            <a:extLst>
              <a:ext uri="{FF2B5EF4-FFF2-40B4-BE49-F238E27FC236}">
                <a16:creationId xmlns:a16="http://schemas.microsoft.com/office/drawing/2014/main" id="{251DB6E2-0ECE-F3E1-6F01-482289BEA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E58AB3B-48E6-0670-E473-DA5C149EC5CB}"/>
              </a:ext>
            </a:extLst>
          </p:cNvPr>
          <p:cNvSpPr txBox="1"/>
          <p:nvPr/>
        </p:nvSpPr>
        <p:spPr>
          <a:xfrm>
            <a:off x="1385888" y="6326188"/>
            <a:ext cx="9680407" cy="369332"/>
          </a:xfrm>
          <a:prstGeom prst="rect">
            <a:avLst/>
          </a:prstGeom>
          <a:noFill/>
        </p:spPr>
        <p:txBody>
          <a:bodyPr wrap="none" rtlCol="0">
            <a:spAutoFit/>
          </a:bodyPr>
          <a:lstStyle/>
          <a:p>
            <a:r>
              <a:rPr lang="en-US" b="1" i="1" dirty="0"/>
              <a:t>* - Leadership represented </a:t>
            </a:r>
            <a:r>
              <a:rPr lang="en-US" b="1" i="1" dirty="0">
                <a:solidFill>
                  <a:srgbClr val="FF0000"/>
                </a:solidFill>
              </a:rPr>
              <a:t>77.5%</a:t>
            </a:r>
            <a:r>
              <a:rPr lang="en-US" b="1" i="1" dirty="0"/>
              <a:t>, need more involvement and feedback from general membership.</a:t>
            </a:r>
          </a:p>
        </p:txBody>
      </p:sp>
      <p:sp>
        <p:nvSpPr>
          <p:cNvPr id="5" name="Rectangle 4">
            <a:extLst>
              <a:ext uri="{FF2B5EF4-FFF2-40B4-BE49-F238E27FC236}">
                <a16:creationId xmlns:a16="http://schemas.microsoft.com/office/drawing/2014/main" id="{C7461C03-D872-E808-5A35-DFCA696FEB17}"/>
              </a:ext>
            </a:extLst>
          </p:cNvPr>
          <p:cNvSpPr/>
          <p:nvPr/>
        </p:nvSpPr>
        <p:spPr>
          <a:xfrm>
            <a:off x="11658600" y="6456363"/>
            <a:ext cx="314325" cy="26035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59797BB-579E-BE11-AF8F-CD64AC273F23}"/>
              </a:ext>
            </a:extLst>
          </p:cNvPr>
          <p:cNvPicPr>
            <a:picLocks noChangeAspect="1"/>
          </p:cNvPicPr>
          <p:nvPr/>
        </p:nvPicPr>
        <p:blipFill>
          <a:blip r:embed="rId3"/>
          <a:stretch>
            <a:fillRect/>
          </a:stretch>
        </p:blipFill>
        <p:spPr>
          <a:xfrm>
            <a:off x="97653" y="5318167"/>
            <a:ext cx="1391859" cy="1447533"/>
          </a:xfrm>
          <a:prstGeom prst="rect">
            <a:avLst/>
          </a:prstGeom>
        </p:spPr>
      </p:pic>
      <p:sp>
        <p:nvSpPr>
          <p:cNvPr id="7" name="TextBox 6">
            <a:extLst>
              <a:ext uri="{FF2B5EF4-FFF2-40B4-BE49-F238E27FC236}">
                <a16:creationId xmlns:a16="http://schemas.microsoft.com/office/drawing/2014/main" id="{79471931-0BE4-53D5-A19A-3E4F2AA4DABC}"/>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3738103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A5756-B6C9-674C-17C7-794065A5DF02}"/>
            </a:ext>
          </a:extLst>
        </p:cNvPr>
        <p:cNvGrpSpPr/>
        <p:nvPr/>
      </p:nvGrpSpPr>
      <p:grpSpPr>
        <a:xfrm>
          <a:off x="0" y="0"/>
          <a:ext cx="0" cy="0"/>
          <a:chOff x="0" y="0"/>
          <a:chExt cx="0" cy="0"/>
        </a:xfrm>
      </p:grpSpPr>
      <p:pic>
        <p:nvPicPr>
          <p:cNvPr id="20482" name="Picture 2" descr="Forms response chart. Question title: 3-1. Do you have a newsletter? . Number of responses: 0 / 142 correct responses.">
            <a:extLst>
              <a:ext uri="{FF2B5EF4-FFF2-40B4-BE49-F238E27FC236}">
                <a16:creationId xmlns:a16="http://schemas.microsoft.com/office/drawing/2014/main" id="{92D00CE6-EE69-8C5A-FB18-C6C5C0A73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7AD2AF9-B652-1E21-B8B2-6F8CF5E6EF29}"/>
              </a:ext>
            </a:extLst>
          </p:cNvPr>
          <p:cNvSpPr txBox="1"/>
          <p:nvPr/>
        </p:nvSpPr>
        <p:spPr>
          <a:xfrm>
            <a:off x="1385888" y="6197596"/>
            <a:ext cx="9631157" cy="646331"/>
          </a:xfrm>
          <a:prstGeom prst="rect">
            <a:avLst/>
          </a:prstGeom>
          <a:noFill/>
        </p:spPr>
        <p:txBody>
          <a:bodyPr wrap="square" rtlCol="0">
            <a:spAutoFit/>
          </a:bodyPr>
          <a:lstStyle/>
          <a:p>
            <a:r>
              <a:rPr lang="en-US" b="1" i="1" dirty="0"/>
              <a:t>* - Wow, I assumed this would be 100%.  E-newsletter is cost effective and helps with retention, membership numbers, and participation/support of activities.  Key to any Post’s success.	</a:t>
            </a:r>
          </a:p>
        </p:txBody>
      </p:sp>
      <p:sp>
        <p:nvSpPr>
          <p:cNvPr id="3" name="Rectangle 2">
            <a:extLst>
              <a:ext uri="{FF2B5EF4-FFF2-40B4-BE49-F238E27FC236}">
                <a16:creationId xmlns:a16="http://schemas.microsoft.com/office/drawing/2014/main" id="{B484D203-1FA2-587D-62DA-3F17BB206889}"/>
              </a:ext>
            </a:extLst>
          </p:cNvPr>
          <p:cNvSpPr/>
          <p:nvPr/>
        </p:nvSpPr>
        <p:spPr>
          <a:xfrm>
            <a:off x="11658600" y="6456363"/>
            <a:ext cx="314325" cy="26035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2EC3264-462C-94DD-B6D8-7458C1ABA6D8}"/>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66EF46D3-E452-5A7E-FC12-0871A118FDF1}"/>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3178102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E96A1-2CDA-758C-0A8D-6A87A625D192}"/>
            </a:ext>
          </a:extLst>
        </p:cNvPr>
        <p:cNvGrpSpPr/>
        <p:nvPr/>
      </p:nvGrpSpPr>
      <p:grpSpPr>
        <a:xfrm>
          <a:off x="0" y="0"/>
          <a:ext cx="0" cy="0"/>
          <a:chOff x="0" y="0"/>
          <a:chExt cx="0" cy="0"/>
        </a:xfrm>
      </p:grpSpPr>
      <p:pic>
        <p:nvPicPr>
          <p:cNvPr id="21506" name="Picture 2" descr="Forms response chart. Question title: 3-2. Have you made communication improvements in the past year?. Number of responses: 0 / 142 correct responses.">
            <a:extLst>
              <a:ext uri="{FF2B5EF4-FFF2-40B4-BE49-F238E27FC236}">
                <a16:creationId xmlns:a16="http://schemas.microsoft.com/office/drawing/2014/main" id="{D35FA737-47F6-32A0-C72F-F62194EDA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7B1D6E-4064-1186-4711-A93C785EDA7D}"/>
              </a:ext>
            </a:extLst>
          </p:cNvPr>
          <p:cNvSpPr txBox="1"/>
          <p:nvPr/>
        </p:nvSpPr>
        <p:spPr>
          <a:xfrm>
            <a:off x="1385888" y="6326188"/>
            <a:ext cx="10341293" cy="369332"/>
          </a:xfrm>
          <a:prstGeom prst="rect">
            <a:avLst/>
          </a:prstGeom>
          <a:noFill/>
        </p:spPr>
        <p:txBody>
          <a:bodyPr wrap="none" rtlCol="0">
            <a:spAutoFit/>
          </a:bodyPr>
          <a:lstStyle/>
          <a:p>
            <a:r>
              <a:rPr lang="en-US" b="1" i="1" dirty="0"/>
              <a:t>* - Great stats but this is from the Post themselves, District oversight of progress still needed.		</a:t>
            </a:r>
          </a:p>
        </p:txBody>
      </p:sp>
      <p:sp>
        <p:nvSpPr>
          <p:cNvPr id="3" name="Rectangle 2">
            <a:extLst>
              <a:ext uri="{FF2B5EF4-FFF2-40B4-BE49-F238E27FC236}">
                <a16:creationId xmlns:a16="http://schemas.microsoft.com/office/drawing/2014/main" id="{5B5CC748-7F86-4ABE-F393-0009CBB4E424}"/>
              </a:ext>
            </a:extLst>
          </p:cNvPr>
          <p:cNvSpPr/>
          <p:nvPr/>
        </p:nvSpPr>
        <p:spPr>
          <a:xfrm>
            <a:off x="11658600" y="6456363"/>
            <a:ext cx="314325" cy="26035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5A8B99B-C808-8B21-592E-59BB399F74E6}"/>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8FB5775A-4F04-1F0F-03A8-F64A0E37FC12}"/>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3258392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0FD2D-C4CB-7710-E4BB-4DC59C36BD7D}"/>
            </a:ext>
          </a:extLst>
        </p:cNvPr>
        <p:cNvGrpSpPr/>
        <p:nvPr/>
      </p:nvGrpSpPr>
      <p:grpSpPr>
        <a:xfrm>
          <a:off x="0" y="0"/>
          <a:ext cx="0" cy="0"/>
          <a:chOff x="0" y="0"/>
          <a:chExt cx="0" cy="0"/>
        </a:xfrm>
      </p:grpSpPr>
      <p:pic>
        <p:nvPicPr>
          <p:cNvPr id="22530" name="Picture 2" descr="Forms response chart. Question title: 3-3. Do you have or support a Youth Cadet Law Enforcement Program?. Number of responses: 0 / 142 correct responses.">
            <a:extLst>
              <a:ext uri="{FF2B5EF4-FFF2-40B4-BE49-F238E27FC236}">
                <a16:creationId xmlns:a16="http://schemas.microsoft.com/office/drawing/2014/main" id="{F49D0627-2816-EFF9-DD6A-FE5FF6EBF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5CC00A-F618-36D6-E10D-7388770ACA46}"/>
              </a:ext>
            </a:extLst>
          </p:cNvPr>
          <p:cNvSpPr txBox="1"/>
          <p:nvPr/>
        </p:nvSpPr>
        <p:spPr>
          <a:xfrm>
            <a:off x="1385888" y="6326188"/>
            <a:ext cx="9417963" cy="369332"/>
          </a:xfrm>
          <a:prstGeom prst="rect">
            <a:avLst/>
          </a:prstGeom>
          <a:noFill/>
        </p:spPr>
        <p:txBody>
          <a:bodyPr wrap="none" rtlCol="0">
            <a:spAutoFit/>
          </a:bodyPr>
          <a:lstStyle/>
          <a:p>
            <a:r>
              <a:rPr lang="en-US" b="1" i="1" dirty="0"/>
              <a:t>* - Program for Youth and community involvement.  Could lead to higher membership numbers. 	</a:t>
            </a:r>
          </a:p>
        </p:txBody>
      </p:sp>
      <p:sp>
        <p:nvSpPr>
          <p:cNvPr id="3" name="Rectangle 2">
            <a:extLst>
              <a:ext uri="{FF2B5EF4-FFF2-40B4-BE49-F238E27FC236}">
                <a16:creationId xmlns:a16="http://schemas.microsoft.com/office/drawing/2014/main" id="{4B152180-9E21-FB47-38EC-F46CD7399D4E}"/>
              </a:ext>
            </a:extLst>
          </p:cNvPr>
          <p:cNvSpPr/>
          <p:nvPr/>
        </p:nvSpPr>
        <p:spPr>
          <a:xfrm>
            <a:off x="11658600" y="6456363"/>
            <a:ext cx="314325" cy="26035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FA92576-DAD0-4763-2CBF-1658B6A4BE2D}"/>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4585D7F1-14F2-BE52-2456-378C2220BA66}"/>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1091736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E9D2E-B76E-26AD-CFC6-5D4758D8076B}"/>
            </a:ext>
          </a:extLst>
        </p:cNvPr>
        <p:cNvGrpSpPr/>
        <p:nvPr/>
      </p:nvGrpSpPr>
      <p:grpSpPr>
        <a:xfrm>
          <a:off x="0" y="0"/>
          <a:ext cx="0" cy="0"/>
          <a:chOff x="0" y="0"/>
          <a:chExt cx="0" cy="0"/>
        </a:xfrm>
      </p:grpSpPr>
      <p:pic>
        <p:nvPicPr>
          <p:cNvPr id="23554" name="Picture 2" descr="Forms response chart. Question title: 3-4. How often are Buddy Checks performed at the Post level per year?. Number of responses: 0 / 142 correct responses.">
            <a:extLst>
              <a:ext uri="{FF2B5EF4-FFF2-40B4-BE49-F238E27FC236}">
                <a16:creationId xmlns:a16="http://schemas.microsoft.com/office/drawing/2014/main" id="{799BFDE2-2816-3F9E-BD23-CE27FA302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1BAD0A1-0F75-92BF-5108-E5CB4AC5196D}"/>
              </a:ext>
            </a:extLst>
          </p:cNvPr>
          <p:cNvSpPr txBox="1"/>
          <p:nvPr/>
        </p:nvSpPr>
        <p:spPr>
          <a:xfrm>
            <a:off x="1385889" y="5927988"/>
            <a:ext cx="9645906" cy="923330"/>
          </a:xfrm>
          <a:prstGeom prst="rect">
            <a:avLst/>
          </a:prstGeom>
          <a:noFill/>
        </p:spPr>
        <p:txBody>
          <a:bodyPr wrap="square" rtlCol="0">
            <a:spAutoFit/>
          </a:bodyPr>
          <a:lstStyle/>
          <a:p>
            <a:r>
              <a:rPr lang="en-US" b="1" i="1" dirty="0"/>
              <a:t>* - Concern for those 9 that listed NEVER.  If you did have them and members are not aware, then a quick change to the communication to members will improve the perception of this program.  District oversight required.	</a:t>
            </a:r>
          </a:p>
        </p:txBody>
      </p:sp>
      <p:sp>
        <p:nvSpPr>
          <p:cNvPr id="3" name="Rectangle 2">
            <a:extLst>
              <a:ext uri="{FF2B5EF4-FFF2-40B4-BE49-F238E27FC236}">
                <a16:creationId xmlns:a16="http://schemas.microsoft.com/office/drawing/2014/main" id="{A3D6EFA0-35DB-E2DB-FC38-4BF1054B52C1}"/>
              </a:ext>
            </a:extLst>
          </p:cNvPr>
          <p:cNvSpPr/>
          <p:nvPr/>
        </p:nvSpPr>
        <p:spPr>
          <a:xfrm>
            <a:off x="11658600" y="6456363"/>
            <a:ext cx="314325" cy="26035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21E57D-F1F5-A2D3-DED7-8EFACBF444A7}"/>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A6682C40-13F6-62AD-A9CD-E001BE255520}"/>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2553958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DBF0C-F072-F292-2118-30D7E5EF7B63}"/>
            </a:ext>
          </a:extLst>
        </p:cNvPr>
        <p:cNvGrpSpPr/>
        <p:nvPr/>
      </p:nvGrpSpPr>
      <p:grpSpPr>
        <a:xfrm>
          <a:off x="0" y="0"/>
          <a:ext cx="0" cy="0"/>
          <a:chOff x="0" y="0"/>
          <a:chExt cx="0" cy="0"/>
        </a:xfrm>
      </p:grpSpPr>
      <p:pic>
        <p:nvPicPr>
          <p:cNvPr id="24578" name="Picture 2" descr="Forms response chart. Question title: 3-5. Did your Post increase, stay the same, or decrease involvement of Americanism programs last year?. Number of responses: 0 / 142 correct responses.">
            <a:extLst>
              <a:ext uri="{FF2B5EF4-FFF2-40B4-BE49-F238E27FC236}">
                <a16:creationId xmlns:a16="http://schemas.microsoft.com/office/drawing/2014/main" id="{A2819B3A-C8EE-C0AE-5742-03AA835D1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200"/>
            <a:ext cx="12192000" cy="61960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AF06F2-9BA2-3BA2-2FA2-72E01B278FE3}"/>
              </a:ext>
            </a:extLst>
          </p:cNvPr>
          <p:cNvSpPr txBox="1"/>
          <p:nvPr/>
        </p:nvSpPr>
        <p:spPr>
          <a:xfrm>
            <a:off x="1385888" y="6326188"/>
            <a:ext cx="5724644" cy="369332"/>
          </a:xfrm>
          <a:prstGeom prst="rect">
            <a:avLst/>
          </a:prstGeom>
          <a:noFill/>
        </p:spPr>
        <p:txBody>
          <a:bodyPr wrap="none" rtlCol="0">
            <a:spAutoFit/>
          </a:bodyPr>
          <a:lstStyle/>
          <a:p>
            <a:r>
              <a:rPr lang="en-US" b="1" i="1" dirty="0"/>
              <a:t>* - Kudos to the current group of Post Commanders.	</a:t>
            </a:r>
          </a:p>
        </p:txBody>
      </p:sp>
      <p:sp>
        <p:nvSpPr>
          <p:cNvPr id="3" name="Rectangle 2">
            <a:extLst>
              <a:ext uri="{FF2B5EF4-FFF2-40B4-BE49-F238E27FC236}">
                <a16:creationId xmlns:a16="http://schemas.microsoft.com/office/drawing/2014/main" id="{EF8B91C6-0FEE-BF16-B66E-0B35DEB9C166}"/>
              </a:ext>
            </a:extLst>
          </p:cNvPr>
          <p:cNvSpPr/>
          <p:nvPr/>
        </p:nvSpPr>
        <p:spPr>
          <a:xfrm>
            <a:off x="11658600" y="6456363"/>
            <a:ext cx="314325" cy="26035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8F1822F-C155-2573-225F-F41FBFC35F73}"/>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B1C80600-FBB1-81D5-AAAA-1B6CD8CBBCEB}"/>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3442966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43947-3185-E3C4-AAE8-09096942E24B}"/>
            </a:ext>
          </a:extLst>
        </p:cNvPr>
        <p:cNvGrpSpPr/>
        <p:nvPr/>
      </p:nvGrpSpPr>
      <p:grpSpPr>
        <a:xfrm>
          <a:off x="0" y="0"/>
          <a:ext cx="0" cy="0"/>
          <a:chOff x="0" y="0"/>
          <a:chExt cx="0" cy="0"/>
        </a:xfrm>
      </p:grpSpPr>
      <p:pic>
        <p:nvPicPr>
          <p:cNvPr id="25602" name="Picture 2" descr="Forms response chart. Question title: 4-1. Did your Post or ALR Chapter advertise accomplishments and/or the intent of supporting Children and Youth programs?. Number of responses: 0 / 142 correct responses.">
            <a:extLst>
              <a:ext uri="{FF2B5EF4-FFF2-40B4-BE49-F238E27FC236}">
                <a16:creationId xmlns:a16="http://schemas.microsoft.com/office/drawing/2014/main" id="{6E8D077F-846A-7188-378E-E67648CA4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200"/>
            <a:ext cx="12192000" cy="61960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EECC433-3B37-5FA0-CD96-CE1049A7FB3D}"/>
              </a:ext>
            </a:extLst>
          </p:cNvPr>
          <p:cNvSpPr txBox="1"/>
          <p:nvPr/>
        </p:nvSpPr>
        <p:spPr>
          <a:xfrm>
            <a:off x="1385888" y="6197596"/>
            <a:ext cx="9704899" cy="646331"/>
          </a:xfrm>
          <a:prstGeom prst="rect">
            <a:avLst/>
          </a:prstGeom>
          <a:noFill/>
        </p:spPr>
        <p:txBody>
          <a:bodyPr wrap="square" rtlCol="0">
            <a:spAutoFit/>
          </a:bodyPr>
          <a:lstStyle/>
          <a:p>
            <a:r>
              <a:rPr lang="en-US" b="1" i="1" dirty="0"/>
              <a:t>* - The Children and Youth Foundation is the new State program that ALR is supporting and Posts should help by incorporating their fundraisers for the same reason.		</a:t>
            </a:r>
          </a:p>
        </p:txBody>
      </p:sp>
      <p:sp>
        <p:nvSpPr>
          <p:cNvPr id="3" name="Rectangle 2">
            <a:extLst>
              <a:ext uri="{FF2B5EF4-FFF2-40B4-BE49-F238E27FC236}">
                <a16:creationId xmlns:a16="http://schemas.microsoft.com/office/drawing/2014/main" id="{03CC0C3B-3210-C53C-C2A4-0890C3EA0804}"/>
              </a:ext>
            </a:extLst>
          </p:cNvPr>
          <p:cNvSpPr/>
          <p:nvPr/>
        </p:nvSpPr>
        <p:spPr>
          <a:xfrm>
            <a:off x="11658600" y="6456363"/>
            <a:ext cx="314325" cy="26035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90B0444-7A1C-5487-3C64-65B287EF73FF}"/>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3928F25B-5FEF-1117-0C22-8F8DC031A112}"/>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4181146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F5EFD-DE93-AA71-9EA3-A809FBD0DBF5}"/>
            </a:ext>
          </a:extLst>
        </p:cNvPr>
        <p:cNvGrpSpPr/>
        <p:nvPr/>
      </p:nvGrpSpPr>
      <p:grpSpPr>
        <a:xfrm>
          <a:off x="0" y="0"/>
          <a:ext cx="0" cy="0"/>
          <a:chOff x="0" y="0"/>
          <a:chExt cx="0" cy="0"/>
        </a:xfrm>
      </p:grpSpPr>
      <p:pic>
        <p:nvPicPr>
          <p:cNvPr id="26626" name="Picture 2" descr="Forms response chart. Question title: 4-2. Does the Post participate in at least one info booth per year? . Number of responses: 0 / 142 correct responses.">
            <a:extLst>
              <a:ext uri="{FF2B5EF4-FFF2-40B4-BE49-F238E27FC236}">
                <a16:creationId xmlns:a16="http://schemas.microsoft.com/office/drawing/2014/main" id="{55028517-6915-70B0-6F83-88E374179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90A29B5-CC49-2FCF-0A7A-54D945E7158C}"/>
              </a:ext>
            </a:extLst>
          </p:cNvPr>
          <p:cNvSpPr txBox="1"/>
          <p:nvPr/>
        </p:nvSpPr>
        <p:spPr>
          <a:xfrm>
            <a:off x="1385888" y="6326188"/>
            <a:ext cx="8494633" cy="369332"/>
          </a:xfrm>
          <a:prstGeom prst="rect">
            <a:avLst/>
          </a:prstGeom>
          <a:noFill/>
        </p:spPr>
        <p:txBody>
          <a:bodyPr wrap="none" rtlCol="0">
            <a:spAutoFit/>
          </a:bodyPr>
          <a:lstStyle/>
          <a:p>
            <a:r>
              <a:rPr lang="en-US" b="1" i="1" dirty="0"/>
              <a:t>* - Key to selling the benefits of being part of the American Legion Family.		</a:t>
            </a:r>
          </a:p>
        </p:txBody>
      </p:sp>
      <p:sp>
        <p:nvSpPr>
          <p:cNvPr id="3" name="Rectangle 2">
            <a:extLst>
              <a:ext uri="{FF2B5EF4-FFF2-40B4-BE49-F238E27FC236}">
                <a16:creationId xmlns:a16="http://schemas.microsoft.com/office/drawing/2014/main" id="{29356E07-EF87-26E2-6F92-22E4C5F36260}"/>
              </a:ext>
            </a:extLst>
          </p:cNvPr>
          <p:cNvSpPr/>
          <p:nvPr/>
        </p:nvSpPr>
        <p:spPr>
          <a:xfrm>
            <a:off x="11658600" y="6456363"/>
            <a:ext cx="314325" cy="26035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207AF70-2A15-7DA4-4E17-F4DC294D4FD2}"/>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107971DD-CA7D-04FB-2F07-B859641CA26C}"/>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686912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15810-8F22-5B6F-1A3D-F381A04ED92D}"/>
            </a:ext>
          </a:extLst>
        </p:cNvPr>
        <p:cNvGrpSpPr/>
        <p:nvPr/>
      </p:nvGrpSpPr>
      <p:grpSpPr>
        <a:xfrm>
          <a:off x="0" y="0"/>
          <a:ext cx="0" cy="0"/>
          <a:chOff x="0" y="0"/>
          <a:chExt cx="0" cy="0"/>
        </a:xfrm>
      </p:grpSpPr>
      <p:pic>
        <p:nvPicPr>
          <p:cNvPr id="27650" name="Picture 2" descr="Forms response chart. Question title: 4-3. Have you hosted a police child safety event with drug discussions and or fingerprinting?. Number of responses: 0 / 142 correct responses.">
            <a:extLst>
              <a:ext uri="{FF2B5EF4-FFF2-40B4-BE49-F238E27FC236}">
                <a16:creationId xmlns:a16="http://schemas.microsoft.com/office/drawing/2014/main" id="{3571B945-5657-1AD4-7180-76DF2DB4E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5EBF4D5-426F-6AA0-0823-BE587307F262}"/>
              </a:ext>
            </a:extLst>
          </p:cNvPr>
          <p:cNvSpPr txBox="1"/>
          <p:nvPr/>
        </p:nvSpPr>
        <p:spPr>
          <a:xfrm>
            <a:off x="1385888" y="6326188"/>
            <a:ext cx="9417963" cy="369332"/>
          </a:xfrm>
          <a:prstGeom prst="rect">
            <a:avLst/>
          </a:prstGeom>
          <a:noFill/>
        </p:spPr>
        <p:txBody>
          <a:bodyPr wrap="none" rtlCol="0">
            <a:spAutoFit/>
          </a:bodyPr>
          <a:lstStyle/>
          <a:p>
            <a:r>
              <a:rPr lang="en-US" b="1" i="1" dirty="0"/>
              <a:t>* - Recommend one of the 4 Posts provide a training session on their program during Fall DEC.	</a:t>
            </a:r>
          </a:p>
        </p:txBody>
      </p:sp>
      <p:sp>
        <p:nvSpPr>
          <p:cNvPr id="3" name="Rectangle 2">
            <a:extLst>
              <a:ext uri="{FF2B5EF4-FFF2-40B4-BE49-F238E27FC236}">
                <a16:creationId xmlns:a16="http://schemas.microsoft.com/office/drawing/2014/main" id="{65CD11F3-4BFE-E8B2-CE11-03ADD29D698A}"/>
              </a:ext>
            </a:extLst>
          </p:cNvPr>
          <p:cNvSpPr/>
          <p:nvPr/>
        </p:nvSpPr>
        <p:spPr>
          <a:xfrm>
            <a:off x="11658600" y="6456363"/>
            <a:ext cx="314325" cy="26035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4311363-E3D4-8529-4B84-F60C2A861280}"/>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C9FA57DC-BD99-BD44-6647-7E6610C6D974}"/>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2091894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709B3-7885-69E8-94D2-8417A57B6C10}"/>
            </a:ext>
          </a:extLst>
        </p:cNvPr>
        <p:cNvGrpSpPr/>
        <p:nvPr/>
      </p:nvGrpSpPr>
      <p:grpSpPr>
        <a:xfrm>
          <a:off x="0" y="0"/>
          <a:ext cx="0" cy="0"/>
          <a:chOff x="0" y="0"/>
          <a:chExt cx="0" cy="0"/>
        </a:xfrm>
      </p:grpSpPr>
      <p:pic>
        <p:nvPicPr>
          <p:cNvPr id="28674" name="Picture 2" descr="Forms response chart. Question title: 4-4. Did your Post establish contacts with churches and local vet support organizations to help assist vets and children in need?. Number of responses: 0 / 142 correct responses.">
            <a:extLst>
              <a:ext uri="{FF2B5EF4-FFF2-40B4-BE49-F238E27FC236}">
                <a16:creationId xmlns:a16="http://schemas.microsoft.com/office/drawing/2014/main" id="{AB456A36-E514-40F9-84E0-E53C4B3F3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200"/>
            <a:ext cx="12192000" cy="61960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329130-1CF4-A2DB-3899-28FF407AD5C3}"/>
              </a:ext>
            </a:extLst>
          </p:cNvPr>
          <p:cNvSpPr txBox="1"/>
          <p:nvPr/>
        </p:nvSpPr>
        <p:spPr>
          <a:xfrm>
            <a:off x="1385888" y="6326188"/>
            <a:ext cx="11264622" cy="369332"/>
          </a:xfrm>
          <a:prstGeom prst="rect">
            <a:avLst/>
          </a:prstGeom>
          <a:noFill/>
        </p:spPr>
        <p:txBody>
          <a:bodyPr wrap="none" rtlCol="0">
            <a:spAutoFit/>
          </a:bodyPr>
          <a:lstStyle/>
          <a:p>
            <a:r>
              <a:rPr lang="en-US" b="1" i="1" dirty="0"/>
              <a:t>* - A great initiative for some of your non-active members who are actively involved with the church.		</a:t>
            </a:r>
          </a:p>
        </p:txBody>
      </p:sp>
      <p:sp>
        <p:nvSpPr>
          <p:cNvPr id="3" name="Rectangle 2">
            <a:extLst>
              <a:ext uri="{FF2B5EF4-FFF2-40B4-BE49-F238E27FC236}">
                <a16:creationId xmlns:a16="http://schemas.microsoft.com/office/drawing/2014/main" id="{66F49AB0-27C2-9192-CF08-4A46C71C196A}"/>
              </a:ext>
            </a:extLst>
          </p:cNvPr>
          <p:cNvSpPr/>
          <p:nvPr/>
        </p:nvSpPr>
        <p:spPr>
          <a:xfrm>
            <a:off x="11658600" y="6456363"/>
            <a:ext cx="314325" cy="26035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2B5DCF-E11A-575F-115E-5A302E36AD0D}"/>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2ACB8321-CA60-DEF9-B020-E331236AF57F}"/>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3829840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6CD0D-5E85-3DF5-964A-3580D09ABA52}"/>
            </a:ext>
          </a:extLst>
        </p:cNvPr>
        <p:cNvGrpSpPr/>
        <p:nvPr/>
      </p:nvGrpSpPr>
      <p:grpSpPr>
        <a:xfrm>
          <a:off x="0" y="0"/>
          <a:ext cx="0" cy="0"/>
          <a:chOff x="0" y="0"/>
          <a:chExt cx="0" cy="0"/>
        </a:xfrm>
      </p:grpSpPr>
      <p:pic>
        <p:nvPicPr>
          <p:cNvPr id="29698" name="Picture 2" descr="Forms response chart. Question title: 4-4. Have you hosted or participated in Halloween safety briefs, trunk &amp;apos;n&amp;apos; treat events, or something similar for the children?. Number of responses: 0 / 142 correct responses.">
            <a:extLst>
              <a:ext uri="{FF2B5EF4-FFF2-40B4-BE49-F238E27FC236}">
                <a16:creationId xmlns:a16="http://schemas.microsoft.com/office/drawing/2014/main" id="{C9868B9C-24B0-D182-05DF-401B68EDD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200"/>
            <a:ext cx="12192000" cy="61960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AE5F49C-34DB-2D81-70BB-FF8AE5C81BA7}"/>
              </a:ext>
            </a:extLst>
          </p:cNvPr>
          <p:cNvSpPr txBox="1"/>
          <p:nvPr/>
        </p:nvSpPr>
        <p:spPr>
          <a:xfrm>
            <a:off x="1385888" y="6208204"/>
            <a:ext cx="10053637" cy="646331"/>
          </a:xfrm>
          <a:prstGeom prst="rect">
            <a:avLst/>
          </a:prstGeom>
          <a:noFill/>
        </p:spPr>
        <p:txBody>
          <a:bodyPr wrap="square" rtlCol="0">
            <a:spAutoFit/>
          </a:bodyPr>
          <a:lstStyle/>
          <a:p>
            <a:r>
              <a:rPr lang="en-US" b="1" i="1" dirty="0"/>
              <a:t>* - I would have expected more but age demographics is probably why numbers are low…but grandchildren are also part of our future and safety of all children is a core responsibility of our Posts.</a:t>
            </a:r>
          </a:p>
        </p:txBody>
      </p:sp>
      <p:sp>
        <p:nvSpPr>
          <p:cNvPr id="3" name="Rectangle 2">
            <a:extLst>
              <a:ext uri="{FF2B5EF4-FFF2-40B4-BE49-F238E27FC236}">
                <a16:creationId xmlns:a16="http://schemas.microsoft.com/office/drawing/2014/main" id="{B90160D1-C17D-7F46-36D7-7EA2714FD8B7}"/>
              </a:ext>
            </a:extLst>
          </p:cNvPr>
          <p:cNvSpPr/>
          <p:nvPr/>
        </p:nvSpPr>
        <p:spPr>
          <a:xfrm>
            <a:off x="11658600" y="6456363"/>
            <a:ext cx="314325" cy="26035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7142ADC-C838-8FDB-93E9-301B775AE313}"/>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06E37A0F-AEF3-CDE3-008D-D8B91EC659C6}"/>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16663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BE163-1377-BB2F-561D-81CFBE79D163}"/>
            </a:ext>
          </a:extLst>
        </p:cNvPr>
        <p:cNvGrpSpPr/>
        <p:nvPr/>
      </p:nvGrpSpPr>
      <p:grpSpPr>
        <a:xfrm>
          <a:off x="0" y="0"/>
          <a:ext cx="0" cy="0"/>
          <a:chOff x="0" y="0"/>
          <a:chExt cx="0" cy="0"/>
        </a:xfrm>
      </p:grpSpPr>
      <p:pic>
        <p:nvPicPr>
          <p:cNvPr id="2050" name="Picture 2" descr="Forms response chart. Question title: A4. What size Post are you?  . Number of responses: 0 / 142 correct responses.">
            <a:extLst>
              <a:ext uri="{FF2B5EF4-FFF2-40B4-BE49-F238E27FC236}">
                <a16:creationId xmlns:a16="http://schemas.microsoft.com/office/drawing/2014/main" id="{32FA5B7F-2F25-B873-15B1-AA1083B9E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DF30AF-1095-0A69-6C14-4DC41F91EAF2}"/>
              </a:ext>
            </a:extLst>
          </p:cNvPr>
          <p:cNvSpPr txBox="1"/>
          <p:nvPr/>
        </p:nvSpPr>
        <p:spPr>
          <a:xfrm>
            <a:off x="1385888" y="6326188"/>
            <a:ext cx="8257453" cy="369332"/>
          </a:xfrm>
          <a:prstGeom prst="rect">
            <a:avLst/>
          </a:prstGeom>
          <a:noFill/>
        </p:spPr>
        <p:txBody>
          <a:bodyPr wrap="none" rtlCol="0">
            <a:spAutoFit/>
          </a:bodyPr>
          <a:lstStyle/>
          <a:p>
            <a:r>
              <a:rPr lang="en-US" b="1" i="1" dirty="0"/>
              <a:t>* - Keep in mind that the majority of the surveys were from Small and Medium Posts.</a:t>
            </a:r>
          </a:p>
        </p:txBody>
      </p:sp>
      <p:sp>
        <p:nvSpPr>
          <p:cNvPr id="3" name="Rectangle 2">
            <a:extLst>
              <a:ext uri="{FF2B5EF4-FFF2-40B4-BE49-F238E27FC236}">
                <a16:creationId xmlns:a16="http://schemas.microsoft.com/office/drawing/2014/main" id="{C49CEFD5-E3B9-CFB3-4FA6-179CC0A5BB16}"/>
              </a:ext>
            </a:extLst>
          </p:cNvPr>
          <p:cNvSpPr/>
          <p:nvPr/>
        </p:nvSpPr>
        <p:spPr>
          <a:xfrm>
            <a:off x="11658600" y="6456363"/>
            <a:ext cx="314325" cy="26035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AB24D20-5CCB-6F95-2E5F-80F6F9F595BF}"/>
              </a:ext>
            </a:extLst>
          </p:cNvPr>
          <p:cNvPicPr>
            <a:picLocks noChangeAspect="1"/>
          </p:cNvPicPr>
          <p:nvPr/>
        </p:nvPicPr>
        <p:blipFill>
          <a:blip r:embed="rId3"/>
          <a:stretch>
            <a:fillRect/>
          </a:stretch>
        </p:blipFill>
        <p:spPr>
          <a:xfrm>
            <a:off x="97653" y="5318167"/>
            <a:ext cx="1391859" cy="1447533"/>
          </a:xfrm>
          <a:prstGeom prst="rect">
            <a:avLst/>
          </a:prstGeom>
        </p:spPr>
      </p:pic>
      <p:sp>
        <p:nvSpPr>
          <p:cNvPr id="7" name="TextBox 6">
            <a:extLst>
              <a:ext uri="{FF2B5EF4-FFF2-40B4-BE49-F238E27FC236}">
                <a16:creationId xmlns:a16="http://schemas.microsoft.com/office/drawing/2014/main" id="{4EDB6A15-AFCB-96F0-3CC2-9411C40E314E}"/>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4094822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6E701-F4BE-74ED-AC35-BBE9749802F8}"/>
            </a:ext>
          </a:extLst>
        </p:cNvPr>
        <p:cNvGrpSpPr/>
        <p:nvPr/>
      </p:nvGrpSpPr>
      <p:grpSpPr>
        <a:xfrm>
          <a:off x="0" y="0"/>
          <a:ext cx="0" cy="0"/>
          <a:chOff x="0" y="0"/>
          <a:chExt cx="0" cy="0"/>
        </a:xfrm>
      </p:grpSpPr>
      <p:pic>
        <p:nvPicPr>
          <p:cNvPr id="30722" name="Picture 2" descr="Forms response chart. Question title: 4-5. Did your ALR chapter or Post conduct activities that earn funds for CWF?    . Number of responses: 0 / 142 correct responses.">
            <a:extLst>
              <a:ext uri="{FF2B5EF4-FFF2-40B4-BE49-F238E27FC236}">
                <a16:creationId xmlns:a16="http://schemas.microsoft.com/office/drawing/2014/main" id="{3622F7A7-B789-90A8-CD20-E23233B8D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CB2555-4FFD-E86D-09BE-F8EA6392C8C1}"/>
              </a:ext>
            </a:extLst>
          </p:cNvPr>
          <p:cNvSpPr txBox="1"/>
          <p:nvPr/>
        </p:nvSpPr>
        <p:spPr>
          <a:xfrm>
            <a:off x="1385888" y="6211884"/>
            <a:ext cx="9601660" cy="646331"/>
          </a:xfrm>
          <a:prstGeom prst="rect">
            <a:avLst/>
          </a:prstGeom>
          <a:noFill/>
        </p:spPr>
        <p:txBody>
          <a:bodyPr wrap="square" rtlCol="0">
            <a:spAutoFit/>
          </a:bodyPr>
          <a:lstStyle/>
          <a:p>
            <a:r>
              <a:rPr lang="en-US" b="1" i="1" dirty="0"/>
              <a:t>* - The Children and Youth Foundation is a relatively new State program that ALR is supporting and Posts should help by incorporating their </a:t>
            </a:r>
            <a:r>
              <a:rPr lang="en-US" b="1" i="1" dirty="0" err="1"/>
              <a:t>fundraiseing</a:t>
            </a:r>
            <a:r>
              <a:rPr lang="en-US" b="1" i="1" dirty="0"/>
              <a:t> efforts into that of the ALR.	</a:t>
            </a:r>
          </a:p>
        </p:txBody>
      </p:sp>
      <p:sp>
        <p:nvSpPr>
          <p:cNvPr id="3" name="Rectangle 2">
            <a:extLst>
              <a:ext uri="{FF2B5EF4-FFF2-40B4-BE49-F238E27FC236}">
                <a16:creationId xmlns:a16="http://schemas.microsoft.com/office/drawing/2014/main" id="{AB40E787-7909-841D-21F5-32C4144C7651}"/>
              </a:ext>
            </a:extLst>
          </p:cNvPr>
          <p:cNvSpPr/>
          <p:nvPr/>
        </p:nvSpPr>
        <p:spPr>
          <a:xfrm>
            <a:off x="11658600" y="6456363"/>
            <a:ext cx="314325" cy="26035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B17576E-8B81-5DBF-22EA-E1995615ABC7}"/>
              </a:ext>
            </a:extLst>
          </p:cNvPr>
          <p:cNvPicPr>
            <a:picLocks noChangeAspect="1"/>
          </p:cNvPicPr>
          <p:nvPr/>
        </p:nvPicPr>
        <p:blipFill>
          <a:blip r:embed="rId4"/>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C493B64D-E7C6-5BCC-9863-98F92E65B431}"/>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937574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FF499-702D-646B-280E-505B278D36D9}"/>
            </a:ext>
          </a:extLst>
        </p:cNvPr>
        <p:cNvGrpSpPr/>
        <p:nvPr/>
      </p:nvGrpSpPr>
      <p:grpSpPr>
        <a:xfrm>
          <a:off x="0" y="0"/>
          <a:ext cx="0" cy="0"/>
          <a:chOff x="0" y="0"/>
          <a:chExt cx="0" cy="0"/>
        </a:xfrm>
      </p:grpSpPr>
      <p:pic>
        <p:nvPicPr>
          <p:cNvPr id="31746" name="Picture 2" descr="Forms response chart. Question title: 5-1. Does the Post have Bylaws?. Number of responses: 0 / 142 correct responses.">
            <a:extLst>
              <a:ext uri="{FF2B5EF4-FFF2-40B4-BE49-F238E27FC236}">
                <a16:creationId xmlns:a16="http://schemas.microsoft.com/office/drawing/2014/main" id="{E12C46D4-F3D4-4A7B-9120-3FFE53993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12A57E4-30D8-7674-5ABA-9326943BD4D4}"/>
              </a:ext>
            </a:extLst>
          </p:cNvPr>
          <p:cNvSpPr txBox="1"/>
          <p:nvPr/>
        </p:nvSpPr>
        <p:spPr>
          <a:xfrm>
            <a:off x="1385888" y="6326188"/>
            <a:ext cx="4801314" cy="369332"/>
          </a:xfrm>
          <a:prstGeom prst="rect">
            <a:avLst/>
          </a:prstGeom>
          <a:noFill/>
        </p:spPr>
        <p:txBody>
          <a:bodyPr wrap="none" rtlCol="0">
            <a:spAutoFit/>
          </a:bodyPr>
          <a:lstStyle/>
          <a:p>
            <a:r>
              <a:rPr lang="en-US" b="1" i="1" dirty="0"/>
              <a:t>* - Kudos to the District and Division leadership.	</a:t>
            </a:r>
          </a:p>
        </p:txBody>
      </p:sp>
      <p:sp>
        <p:nvSpPr>
          <p:cNvPr id="3" name="Rectangle 2">
            <a:extLst>
              <a:ext uri="{FF2B5EF4-FFF2-40B4-BE49-F238E27FC236}">
                <a16:creationId xmlns:a16="http://schemas.microsoft.com/office/drawing/2014/main" id="{82A54E6C-1382-E1CC-262E-98B45F190BA1}"/>
              </a:ext>
            </a:extLst>
          </p:cNvPr>
          <p:cNvSpPr/>
          <p:nvPr/>
        </p:nvSpPr>
        <p:spPr>
          <a:xfrm>
            <a:off x="11658600" y="6456363"/>
            <a:ext cx="314325" cy="26035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E493823-5E5A-68C7-1760-5E1B72B03B03}"/>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4D6D2CFE-9998-42A3-27FB-8313039CCCA8}"/>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2092604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0EE4-EB2A-2755-B52A-EAF63C23A4ED}"/>
            </a:ext>
          </a:extLst>
        </p:cNvPr>
        <p:cNvGrpSpPr/>
        <p:nvPr/>
      </p:nvGrpSpPr>
      <p:grpSpPr>
        <a:xfrm>
          <a:off x="0" y="0"/>
          <a:ext cx="0" cy="0"/>
          <a:chOff x="0" y="0"/>
          <a:chExt cx="0" cy="0"/>
        </a:xfrm>
      </p:grpSpPr>
      <p:pic>
        <p:nvPicPr>
          <p:cNvPr id="32770" name="Picture 2" descr="Forms response chart. Question title: 5-1. Are the bylaws current?. Number of responses: 0 / 142 correct responses.">
            <a:extLst>
              <a:ext uri="{FF2B5EF4-FFF2-40B4-BE49-F238E27FC236}">
                <a16:creationId xmlns:a16="http://schemas.microsoft.com/office/drawing/2014/main" id="{A0DED2C1-9CAE-3492-0E41-1782384B2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0F034FD-CE8F-B526-A720-0BFCCF04ACC2}"/>
              </a:ext>
            </a:extLst>
          </p:cNvPr>
          <p:cNvSpPr txBox="1"/>
          <p:nvPr/>
        </p:nvSpPr>
        <p:spPr>
          <a:xfrm>
            <a:off x="1385888" y="6326188"/>
            <a:ext cx="7571303" cy="369332"/>
          </a:xfrm>
          <a:prstGeom prst="rect">
            <a:avLst/>
          </a:prstGeom>
          <a:noFill/>
        </p:spPr>
        <p:txBody>
          <a:bodyPr wrap="none" rtlCol="0">
            <a:spAutoFit/>
          </a:bodyPr>
          <a:lstStyle/>
          <a:p>
            <a:r>
              <a:rPr lang="en-US" b="1" i="1" dirty="0"/>
              <a:t>* - District should help those who do not have current bylaws.		</a:t>
            </a:r>
          </a:p>
        </p:txBody>
      </p:sp>
      <p:sp>
        <p:nvSpPr>
          <p:cNvPr id="3" name="Rectangle 2">
            <a:extLst>
              <a:ext uri="{FF2B5EF4-FFF2-40B4-BE49-F238E27FC236}">
                <a16:creationId xmlns:a16="http://schemas.microsoft.com/office/drawing/2014/main" id="{30F20C64-E8AC-C3F7-537E-4260DBE1470C}"/>
              </a:ext>
            </a:extLst>
          </p:cNvPr>
          <p:cNvSpPr/>
          <p:nvPr/>
        </p:nvSpPr>
        <p:spPr>
          <a:xfrm>
            <a:off x="11658600" y="6456363"/>
            <a:ext cx="314325" cy="26035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E5898C9-288A-9731-CB00-7B5718E8167A}"/>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2B0D2694-3C3C-3BBF-5EF9-DF8DAADCD3A4}"/>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3336238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A56F7-01B7-A542-92CD-848936AF8BE2}"/>
            </a:ext>
          </a:extLst>
        </p:cNvPr>
        <p:cNvGrpSpPr/>
        <p:nvPr/>
      </p:nvGrpSpPr>
      <p:grpSpPr>
        <a:xfrm>
          <a:off x="0" y="0"/>
          <a:ext cx="0" cy="0"/>
          <a:chOff x="0" y="0"/>
          <a:chExt cx="0" cy="0"/>
        </a:xfrm>
      </p:grpSpPr>
      <p:pic>
        <p:nvPicPr>
          <p:cNvPr id="33794" name="Picture 2" descr="Forms response chart. Question title: 5-2. Did you conduct or offer Post-level training on the American Legion College?   . Number of responses: 0 / 142 correct responses.">
            <a:extLst>
              <a:ext uri="{FF2B5EF4-FFF2-40B4-BE49-F238E27FC236}">
                <a16:creationId xmlns:a16="http://schemas.microsoft.com/office/drawing/2014/main" id="{5082F31F-C8B8-18B0-86C8-D7452477F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9B8E924-9230-2543-9E02-51488EDA2362}"/>
              </a:ext>
            </a:extLst>
          </p:cNvPr>
          <p:cNvSpPr txBox="1"/>
          <p:nvPr/>
        </p:nvSpPr>
        <p:spPr>
          <a:xfrm>
            <a:off x="1385888" y="6208204"/>
            <a:ext cx="10014615" cy="646331"/>
          </a:xfrm>
          <a:prstGeom prst="rect">
            <a:avLst/>
          </a:prstGeom>
          <a:noFill/>
        </p:spPr>
        <p:txBody>
          <a:bodyPr wrap="square" rtlCol="0">
            <a:spAutoFit/>
          </a:bodyPr>
          <a:lstStyle/>
          <a:p>
            <a:r>
              <a:rPr lang="en-US" b="1" i="1" dirty="0"/>
              <a:t>* - Due to the average sample size of the Posts, I would expect these numbers to be low but Districts and Divisions should work with their talent to provide this training.	</a:t>
            </a:r>
          </a:p>
        </p:txBody>
      </p:sp>
      <p:sp>
        <p:nvSpPr>
          <p:cNvPr id="3" name="Rectangle 2">
            <a:extLst>
              <a:ext uri="{FF2B5EF4-FFF2-40B4-BE49-F238E27FC236}">
                <a16:creationId xmlns:a16="http://schemas.microsoft.com/office/drawing/2014/main" id="{C9709E03-7831-04CD-5239-8B1C09768110}"/>
              </a:ext>
            </a:extLst>
          </p:cNvPr>
          <p:cNvSpPr/>
          <p:nvPr/>
        </p:nvSpPr>
        <p:spPr>
          <a:xfrm>
            <a:off x="11658600" y="6456363"/>
            <a:ext cx="314325" cy="26035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626EB2D-3946-4148-FD1A-D2C0426AC75C}"/>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88640589-3DC7-9F62-7EBA-5BC3A7CD9A43}"/>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3848176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CCA69-0C8E-BC2C-01CF-37C8A853ACF1}"/>
            </a:ext>
          </a:extLst>
        </p:cNvPr>
        <p:cNvGrpSpPr/>
        <p:nvPr/>
      </p:nvGrpSpPr>
      <p:grpSpPr>
        <a:xfrm>
          <a:off x="0" y="0"/>
          <a:ext cx="0" cy="0"/>
          <a:chOff x="0" y="0"/>
          <a:chExt cx="0" cy="0"/>
        </a:xfrm>
      </p:grpSpPr>
      <p:pic>
        <p:nvPicPr>
          <p:cNvPr id="34818" name="Picture 2" descr="Forms response chart. Question title: 5-2. Did you participate in District or Division level training? . Number of responses: 0 / 142 correct responses.">
            <a:extLst>
              <a:ext uri="{FF2B5EF4-FFF2-40B4-BE49-F238E27FC236}">
                <a16:creationId xmlns:a16="http://schemas.microsoft.com/office/drawing/2014/main" id="{29028E02-B0B2-BD0F-A1C9-41C7F9640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1581302-78B8-E894-A5FC-79966CD7A9D0}"/>
              </a:ext>
            </a:extLst>
          </p:cNvPr>
          <p:cNvSpPr txBox="1"/>
          <p:nvPr/>
        </p:nvSpPr>
        <p:spPr>
          <a:xfrm>
            <a:off x="1385888" y="5926129"/>
            <a:ext cx="9763893" cy="923330"/>
          </a:xfrm>
          <a:prstGeom prst="rect">
            <a:avLst/>
          </a:prstGeom>
          <a:noFill/>
        </p:spPr>
        <p:txBody>
          <a:bodyPr wrap="square" rtlCol="0">
            <a:spAutoFit/>
          </a:bodyPr>
          <a:lstStyle/>
          <a:p>
            <a:r>
              <a:rPr lang="en-US" b="1" i="1" dirty="0"/>
              <a:t>* - Good start but this would be the expected outcome of this question if the majority of the surveys came back from leadership versus general membership.  Need to get general membership educated and involved.	</a:t>
            </a:r>
          </a:p>
        </p:txBody>
      </p:sp>
      <p:sp>
        <p:nvSpPr>
          <p:cNvPr id="3" name="Rectangle 2">
            <a:extLst>
              <a:ext uri="{FF2B5EF4-FFF2-40B4-BE49-F238E27FC236}">
                <a16:creationId xmlns:a16="http://schemas.microsoft.com/office/drawing/2014/main" id="{B9B5D34B-6B75-3152-85AF-A49150F91811}"/>
              </a:ext>
            </a:extLst>
          </p:cNvPr>
          <p:cNvSpPr/>
          <p:nvPr/>
        </p:nvSpPr>
        <p:spPr>
          <a:xfrm>
            <a:off x="11658600" y="6456363"/>
            <a:ext cx="314325" cy="26035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83FEE1-9931-BBCB-82D9-7AA246FE6BBB}"/>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1E157BC2-831E-658D-F797-40B77005779C}"/>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1790703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2C75-82C9-D754-B408-E9684B0569E1}"/>
            </a:ext>
          </a:extLst>
        </p:cNvPr>
        <p:cNvGrpSpPr/>
        <p:nvPr/>
      </p:nvGrpSpPr>
      <p:grpSpPr>
        <a:xfrm>
          <a:off x="0" y="0"/>
          <a:ext cx="0" cy="0"/>
          <a:chOff x="0" y="0"/>
          <a:chExt cx="0" cy="0"/>
        </a:xfrm>
      </p:grpSpPr>
      <p:pic>
        <p:nvPicPr>
          <p:cNvPr id="35842" name="Picture 2" descr="Forms response chart. Question title: 5-3. Have you improved communication platforms or data management in the past year? . Number of responses: 0 / 142 correct responses.">
            <a:extLst>
              <a:ext uri="{FF2B5EF4-FFF2-40B4-BE49-F238E27FC236}">
                <a16:creationId xmlns:a16="http://schemas.microsoft.com/office/drawing/2014/main" id="{8649B2C7-EEB4-70AC-CE41-7AFDFEAD9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4B3D80-15E6-2CA8-D86A-7A284C1F8CCC}"/>
              </a:ext>
            </a:extLst>
          </p:cNvPr>
          <p:cNvSpPr txBox="1"/>
          <p:nvPr/>
        </p:nvSpPr>
        <p:spPr>
          <a:xfrm>
            <a:off x="1385888" y="6208204"/>
            <a:ext cx="9749144" cy="646331"/>
          </a:xfrm>
          <a:prstGeom prst="rect">
            <a:avLst/>
          </a:prstGeom>
          <a:noFill/>
        </p:spPr>
        <p:txBody>
          <a:bodyPr wrap="square" rtlCol="0">
            <a:spAutoFit/>
          </a:bodyPr>
          <a:lstStyle/>
          <a:p>
            <a:r>
              <a:rPr lang="en-US" b="1" i="1" dirty="0"/>
              <a:t>* - Assume this will get better as the % of members who know how to use automation increases.  As the older (non-computerized) generation gradually attrits, we expect these results to get better.</a:t>
            </a:r>
          </a:p>
        </p:txBody>
      </p:sp>
      <p:sp>
        <p:nvSpPr>
          <p:cNvPr id="3" name="Rectangle 2">
            <a:extLst>
              <a:ext uri="{FF2B5EF4-FFF2-40B4-BE49-F238E27FC236}">
                <a16:creationId xmlns:a16="http://schemas.microsoft.com/office/drawing/2014/main" id="{6D956DFD-6D50-38CA-B5C6-CAEE28C20DB9}"/>
              </a:ext>
            </a:extLst>
          </p:cNvPr>
          <p:cNvSpPr/>
          <p:nvPr/>
        </p:nvSpPr>
        <p:spPr>
          <a:xfrm>
            <a:off x="11658600" y="6456363"/>
            <a:ext cx="314325" cy="26035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22EA609-8ADB-82C0-BE9D-2A308449C079}"/>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A5C1C050-D307-B77F-FC95-168E5A4F51CC}"/>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977662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70AE0-B83E-28C7-D8B5-B07DED154462}"/>
            </a:ext>
          </a:extLst>
        </p:cNvPr>
        <p:cNvGrpSpPr/>
        <p:nvPr/>
      </p:nvGrpSpPr>
      <p:grpSpPr>
        <a:xfrm>
          <a:off x="0" y="0"/>
          <a:ext cx="0" cy="0"/>
          <a:chOff x="0" y="0"/>
          <a:chExt cx="0" cy="0"/>
        </a:xfrm>
      </p:grpSpPr>
      <p:pic>
        <p:nvPicPr>
          <p:cNvPr id="36866" name="Picture 2" descr="Forms response chart. Question title: 5-4. Do you possess or are you working on a Post-level Mission and Vision statement? . Number of responses: 0 / 142 correct responses.">
            <a:extLst>
              <a:ext uri="{FF2B5EF4-FFF2-40B4-BE49-F238E27FC236}">
                <a16:creationId xmlns:a16="http://schemas.microsoft.com/office/drawing/2014/main" id="{2F404E44-9BC8-A572-180E-3E4309602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EA3F9C8-665E-094E-5CE2-D7AC194E18AA}"/>
              </a:ext>
            </a:extLst>
          </p:cNvPr>
          <p:cNvSpPr txBox="1"/>
          <p:nvPr/>
        </p:nvSpPr>
        <p:spPr>
          <a:xfrm>
            <a:off x="1385889" y="6208204"/>
            <a:ext cx="9675402" cy="646331"/>
          </a:xfrm>
          <a:prstGeom prst="rect">
            <a:avLst/>
          </a:prstGeom>
          <a:noFill/>
        </p:spPr>
        <p:txBody>
          <a:bodyPr wrap="square" rtlCol="0">
            <a:spAutoFit/>
          </a:bodyPr>
          <a:lstStyle/>
          <a:p>
            <a:r>
              <a:rPr lang="en-US" b="1" i="1" dirty="0"/>
              <a:t>* - This is LOE #5’s responsibility to help Posts that need guidance and direction.  One Post has already inquired about help in building their strategic plan.		</a:t>
            </a:r>
          </a:p>
        </p:txBody>
      </p:sp>
      <p:sp>
        <p:nvSpPr>
          <p:cNvPr id="3" name="Rectangle 2">
            <a:extLst>
              <a:ext uri="{FF2B5EF4-FFF2-40B4-BE49-F238E27FC236}">
                <a16:creationId xmlns:a16="http://schemas.microsoft.com/office/drawing/2014/main" id="{CD3740C0-2082-E2C7-DE69-90FE3088379D}"/>
              </a:ext>
            </a:extLst>
          </p:cNvPr>
          <p:cNvSpPr/>
          <p:nvPr/>
        </p:nvSpPr>
        <p:spPr>
          <a:xfrm>
            <a:off x="11658600" y="6456363"/>
            <a:ext cx="314325" cy="26035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933F620-10C4-D489-88C3-902F86E70785}"/>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D07FEFE2-C1D1-4D11-7DF5-BAFEF4A851B6}"/>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2196418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F1547-8B6F-077E-83B4-3ACA67DA1B0A}"/>
            </a:ext>
          </a:extLst>
        </p:cNvPr>
        <p:cNvGrpSpPr/>
        <p:nvPr/>
      </p:nvGrpSpPr>
      <p:grpSpPr>
        <a:xfrm>
          <a:off x="0" y="0"/>
          <a:ext cx="0" cy="0"/>
          <a:chOff x="0" y="0"/>
          <a:chExt cx="0" cy="0"/>
        </a:xfrm>
      </p:grpSpPr>
      <p:pic>
        <p:nvPicPr>
          <p:cNvPr id="37890" name="Picture 2" descr="Forms response chart. Question title: Please rate this form of feedback so that the Strategic Planning Committee can improve the process of change to make The American Legion a better organization.  . Number of responses: 142 responses.">
            <a:extLst>
              <a:ext uri="{FF2B5EF4-FFF2-40B4-BE49-F238E27FC236}">
                <a16:creationId xmlns:a16="http://schemas.microsoft.com/office/drawing/2014/main" id="{0DBAB4A1-D6EB-E9A4-B98C-CED5F3E1F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200"/>
            <a:ext cx="12192000" cy="61960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F3AA75-6099-91A9-3092-A0B37513B783}"/>
              </a:ext>
            </a:extLst>
          </p:cNvPr>
          <p:cNvSpPr txBox="1"/>
          <p:nvPr/>
        </p:nvSpPr>
        <p:spPr>
          <a:xfrm>
            <a:off x="1385889" y="6197596"/>
            <a:ext cx="9350938" cy="646331"/>
          </a:xfrm>
          <a:prstGeom prst="rect">
            <a:avLst/>
          </a:prstGeom>
          <a:noFill/>
        </p:spPr>
        <p:txBody>
          <a:bodyPr wrap="square" rtlCol="0">
            <a:spAutoFit/>
          </a:bodyPr>
          <a:lstStyle/>
          <a:p>
            <a:r>
              <a:rPr lang="en-US" b="1" i="1" dirty="0"/>
              <a:t>* - Intent is to increase participation but that will come over time.  Having negative responses to only 7% of the Posts who took the survey is expected.		</a:t>
            </a:r>
          </a:p>
        </p:txBody>
      </p:sp>
      <p:sp>
        <p:nvSpPr>
          <p:cNvPr id="3" name="Rectangle 2">
            <a:extLst>
              <a:ext uri="{FF2B5EF4-FFF2-40B4-BE49-F238E27FC236}">
                <a16:creationId xmlns:a16="http://schemas.microsoft.com/office/drawing/2014/main" id="{A83706C3-E00B-9C7D-0B73-9412FAD5C8DB}"/>
              </a:ext>
            </a:extLst>
          </p:cNvPr>
          <p:cNvSpPr/>
          <p:nvPr/>
        </p:nvSpPr>
        <p:spPr>
          <a:xfrm>
            <a:off x="11658600" y="6456363"/>
            <a:ext cx="314325" cy="26035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D56177A-B6F5-C6E1-6DD5-30D6FD74C435}"/>
              </a:ext>
            </a:extLst>
          </p:cNvPr>
          <p:cNvPicPr>
            <a:picLocks noChangeAspect="1"/>
          </p:cNvPicPr>
          <p:nvPr/>
        </p:nvPicPr>
        <p:blipFill>
          <a:blip r:embed="rId3"/>
          <a:stretch>
            <a:fillRect/>
          </a:stretch>
        </p:blipFill>
        <p:spPr>
          <a:xfrm>
            <a:off x="97653" y="5318167"/>
            <a:ext cx="1391859" cy="1447533"/>
          </a:xfrm>
          <a:prstGeom prst="rect">
            <a:avLst/>
          </a:prstGeom>
        </p:spPr>
      </p:pic>
      <p:sp>
        <p:nvSpPr>
          <p:cNvPr id="5" name="TextBox 4">
            <a:extLst>
              <a:ext uri="{FF2B5EF4-FFF2-40B4-BE49-F238E27FC236}">
                <a16:creationId xmlns:a16="http://schemas.microsoft.com/office/drawing/2014/main" id="{B119DABD-1F0A-763E-5D8A-84CD741A77AD}"/>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3391732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CEA91-CBFE-7B38-BE34-C7A1AC67ACE4}"/>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9F90592-02CA-593C-9BEF-709D9572F745}"/>
              </a:ext>
            </a:extLst>
          </p:cNvPr>
          <p:cNvGraphicFramePr>
            <a:graphicFrameLocks noGrp="1"/>
          </p:cNvGraphicFramePr>
          <p:nvPr>
            <p:extLst>
              <p:ext uri="{D42A27DB-BD31-4B8C-83A1-F6EECF244321}">
                <p14:modId xmlns:p14="http://schemas.microsoft.com/office/powerpoint/2010/main" val="3086945199"/>
              </p:ext>
            </p:extLst>
          </p:nvPr>
        </p:nvGraphicFramePr>
        <p:xfrm>
          <a:off x="871540" y="871769"/>
          <a:ext cx="10387158" cy="7928172"/>
        </p:xfrm>
        <a:graphic>
          <a:graphicData uri="http://schemas.openxmlformats.org/drawingml/2006/table">
            <a:tbl>
              <a:tblPr>
                <a:tableStyleId>{5C22544A-7EE6-4342-B048-85BDC9FD1C3A}</a:tableStyleId>
              </a:tblPr>
              <a:tblGrid>
                <a:gridCol w="484423">
                  <a:extLst>
                    <a:ext uri="{9D8B030D-6E8A-4147-A177-3AD203B41FA5}">
                      <a16:colId xmlns:a16="http://schemas.microsoft.com/office/drawing/2014/main" val="4081111173"/>
                    </a:ext>
                  </a:extLst>
                </a:gridCol>
                <a:gridCol w="878017">
                  <a:extLst>
                    <a:ext uri="{9D8B030D-6E8A-4147-A177-3AD203B41FA5}">
                      <a16:colId xmlns:a16="http://schemas.microsoft.com/office/drawing/2014/main" val="952199124"/>
                    </a:ext>
                  </a:extLst>
                </a:gridCol>
                <a:gridCol w="8603689">
                  <a:extLst>
                    <a:ext uri="{9D8B030D-6E8A-4147-A177-3AD203B41FA5}">
                      <a16:colId xmlns:a16="http://schemas.microsoft.com/office/drawing/2014/main" val="3393942935"/>
                    </a:ext>
                  </a:extLst>
                </a:gridCol>
                <a:gridCol w="33798">
                  <a:extLst>
                    <a:ext uri="{9D8B030D-6E8A-4147-A177-3AD203B41FA5}">
                      <a16:colId xmlns:a16="http://schemas.microsoft.com/office/drawing/2014/main" val="3768838753"/>
                    </a:ext>
                  </a:extLst>
                </a:gridCol>
                <a:gridCol w="387231">
                  <a:extLst>
                    <a:ext uri="{9D8B030D-6E8A-4147-A177-3AD203B41FA5}">
                      <a16:colId xmlns:a16="http://schemas.microsoft.com/office/drawing/2014/main" val="225291118"/>
                    </a:ext>
                  </a:extLst>
                </a:gridCol>
              </a:tblGrid>
              <a:tr h="250392">
                <a:tc>
                  <a:txBody>
                    <a:bodyPr/>
                    <a:lstStyle/>
                    <a:p>
                      <a:pPr algn="ctr" fontAlgn="b"/>
                      <a:r>
                        <a:rPr lang="en-US" sz="1600" b="1" i="0" u="none" strike="noStrike" dirty="0">
                          <a:solidFill>
                            <a:srgbClr val="000000"/>
                          </a:solidFill>
                          <a:effectLst/>
                          <a:latin typeface="Calibri" panose="020F0502020204030204" pitchFamily="34" charset="0"/>
                        </a:rPr>
                        <a:t>Q</a:t>
                      </a:r>
                    </a:p>
                  </a:txBody>
                  <a:tcPr marL="4199" marR="4199" marT="4199" marB="0" anchor="b"/>
                </a:tc>
                <a:tc>
                  <a:txBody>
                    <a:bodyPr/>
                    <a:lstStyle/>
                    <a:p>
                      <a:pPr algn="ctr" fontAlgn="b"/>
                      <a:r>
                        <a:rPr lang="en-US" sz="1600" b="1" u="none" strike="noStrike" dirty="0">
                          <a:effectLst/>
                        </a:rPr>
                        <a:t>Target Audience</a:t>
                      </a:r>
                      <a:endParaRPr lang="en-US" sz="1600" b="1" i="0" u="none" strike="noStrike" dirty="0">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b="1" u="none" strike="noStrike" dirty="0">
                          <a:effectLst/>
                        </a:rPr>
                        <a:t>Questions</a:t>
                      </a:r>
                      <a:endParaRPr lang="en-US" sz="1600" b="1" i="0" u="none" strike="noStrike" dirty="0">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2412622144"/>
                  </a:ext>
                </a:extLst>
              </a:tr>
              <a:tr h="124791">
                <a:tc>
                  <a:txBody>
                    <a:bodyPr/>
                    <a:lstStyle/>
                    <a:p>
                      <a:pPr algn="ctr" fontAlgn="b"/>
                      <a:r>
                        <a:rPr lang="en-US" sz="1600" u="none" strike="noStrike">
                          <a:effectLst/>
                        </a:rPr>
                        <a:t>A2</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dirty="0">
                          <a:effectLst/>
                        </a:rPr>
                        <a:t>What is your Post?  (4-digit number only, i.e. 0593)</a:t>
                      </a:r>
                      <a:endParaRPr lang="en-US" sz="1600" b="0" i="0" u="none" strike="noStrike" dirty="0">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4193830758"/>
                  </a:ext>
                </a:extLst>
              </a:tr>
              <a:tr h="124791">
                <a:tc>
                  <a:txBody>
                    <a:bodyPr/>
                    <a:lstStyle/>
                    <a:p>
                      <a:pPr algn="ctr" fontAlgn="b"/>
                      <a:r>
                        <a:rPr lang="en-US" sz="1600" u="none" strike="noStrike">
                          <a:effectLst/>
                        </a:rPr>
                        <a:t>A4</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What is your Division? (1 digit number only)</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1883426536"/>
                  </a:ext>
                </a:extLst>
              </a:tr>
              <a:tr h="124791">
                <a:tc>
                  <a:txBody>
                    <a:bodyPr/>
                    <a:lstStyle/>
                    <a:p>
                      <a:pPr algn="ctr" fontAlgn="b"/>
                      <a:r>
                        <a:rPr lang="en-US" sz="1600" u="none" strike="noStrike">
                          <a:effectLst/>
                        </a:rPr>
                        <a:t>A5</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Does your Post have their own brick and mortar building?</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682893594"/>
                  </a:ext>
                </a:extLst>
              </a:tr>
              <a:tr h="124791">
                <a:tc>
                  <a:txBody>
                    <a:bodyPr/>
                    <a:lstStyle/>
                    <a:p>
                      <a:pPr algn="ctr" fontAlgn="b"/>
                      <a:r>
                        <a:rPr lang="en-US" sz="1600" u="none" strike="noStrike">
                          <a:effectLst/>
                        </a:rPr>
                        <a:t>A6</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How many National patriotic events did the Post support?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3529236444"/>
                  </a:ext>
                </a:extLst>
              </a:tr>
              <a:tr h="124791">
                <a:tc>
                  <a:txBody>
                    <a:bodyPr/>
                    <a:lstStyle/>
                    <a:p>
                      <a:pPr algn="ctr" fontAlgn="b"/>
                      <a:r>
                        <a:rPr lang="en-US" sz="1600" u="none" strike="noStrike">
                          <a:effectLst/>
                        </a:rPr>
                        <a:t>A7</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How many legislative committee members were appointed?</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940919614"/>
                  </a:ext>
                </a:extLst>
              </a:tr>
              <a:tr h="124791">
                <a:tc>
                  <a:txBody>
                    <a:bodyPr/>
                    <a:lstStyle/>
                    <a:p>
                      <a:pPr algn="ctr" fontAlgn="b"/>
                      <a:r>
                        <a:rPr lang="en-US" sz="1600" u="none" strike="noStrike">
                          <a:effectLst/>
                        </a:rPr>
                        <a:t>A8</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How many Americanism Programs did you support last year?</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1133954685"/>
                  </a:ext>
                </a:extLst>
              </a:tr>
              <a:tr h="124791">
                <a:tc>
                  <a:txBody>
                    <a:bodyPr/>
                    <a:lstStyle/>
                    <a:p>
                      <a:pPr algn="ctr" fontAlgn="b"/>
                      <a:r>
                        <a:rPr lang="en-US" sz="1600" u="none" strike="noStrike">
                          <a:effectLst/>
                        </a:rPr>
                        <a:t>1-1</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Does your Post have a VSO?</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3125131212"/>
                  </a:ext>
                </a:extLst>
              </a:tr>
              <a:tr h="249583">
                <a:tc>
                  <a:txBody>
                    <a:bodyPr/>
                    <a:lstStyle/>
                    <a:p>
                      <a:pPr algn="ctr" fontAlgn="b"/>
                      <a:r>
                        <a:rPr lang="en-US" sz="1600" u="none" strike="noStrike">
                          <a:effectLst/>
                        </a:rPr>
                        <a:t>1-2</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dirty="0">
                          <a:effectLst/>
                        </a:rPr>
                        <a:t>Is your Post attending meetings of local elected officials or utilizing other means to share information with community and the Legion family?</a:t>
                      </a:r>
                      <a:endParaRPr lang="en-US" sz="1600" b="0" i="0" u="none" strike="noStrike" dirty="0">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3862139403"/>
                  </a:ext>
                </a:extLst>
              </a:tr>
              <a:tr h="249583">
                <a:tc>
                  <a:txBody>
                    <a:bodyPr/>
                    <a:lstStyle/>
                    <a:p>
                      <a:pPr algn="ctr" fontAlgn="b"/>
                      <a:r>
                        <a:rPr lang="en-US" sz="1600" u="none" strike="noStrike">
                          <a:effectLst/>
                        </a:rPr>
                        <a:t>1-3</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Does your Post VSO programs involve improvement to access to care (healthcare needs)?</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2678618781"/>
                  </a:ext>
                </a:extLst>
              </a:tr>
              <a:tr h="249583">
                <a:tc>
                  <a:txBody>
                    <a:bodyPr/>
                    <a:lstStyle/>
                    <a:p>
                      <a:pPr algn="ctr" fontAlgn="b"/>
                      <a:r>
                        <a:rPr lang="en-US" sz="1600" u="none" strike="noStrike">
                          <a:effectLst/>
                        </a:rPr>
                        <a:t>1-4</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Is your Post actively involved in educating members and the community of the benefits of the PACT Act?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1170651015"/>
                  </a:ext>
                </a:extLst>
              </a:tr>
              <a:tr h="374374">
                <a:tc>
                  <a:txBody>
                    <a:bodyPr/>
                    <a:lstStyle/>
                    <a:p>
                      <a:pPr algn="ct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Does your Post have an active Lending Closet for Veterans medical equipment or something similar to help Vets/family members?  Mark N/A if you do not have your own brick and mortar 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1598129520"/>
                  </a:ext>
                </a:extLst>
              </a:tr>
              <a:tr h="124791">
                <a:tc>
                  <a:txBody>
                    <a:bodyPr/>
                    <a:lstStyle/>
                    <a:p>
                      <a:pPr algn="ctr" fontAlgn="b"/>
                      <a:r>
                        <a:rPr lang="en-US" sz="1600" u="none" strike="noStrike">
                          <a:effectLst/>
                        </a:rPr>
                        <a:t>2-1</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Do you have a current Disaster Prepardness Plan established? (more current than 2020)</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3512170417"/>
                  </a:ext>
                </a:extLst>
              </a:tr>
              <a:tr h="124791">
                <a:tc>
                  <a:txBody>
                    <a:bodyPr/>
                    <a:lstStyle/>
                    <a:p>
                      <a:pPr algn="ctr" fontAlgn="b"/>
                      <a:r>
                        <a:rPr lang="en-US" sz="1600" u="none" strike="noStrike">
                          <a:effectLst/>
                        </a:rPr>
                        <a:t>2-3</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Have Border Security POCs/Chairmen been appointed?</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1072096717"/>
                  </a:ext>
                </a:extLst>
              </a:tr>
              <a:tr h="249583">
                <a:tc>
                  <a:txBody>
                    <a:bodyPr/>
                    <a:lstStyle/>
                    <a:p>
                      <a:pPr algn="ctr" fontAlgn="b"/>
                      <a:r>
                        <a:rPr lang="en-US" sz="1600" u="none" strike="noStrike">
                          <a:effectLst/>
                        </a:rPr>
                        <a:t>2-4</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Did you partner with area AD, USAR, NGB members or families?  Place N/A if none exist within 20 miles of 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378824466"/>
                  </a:ext>
                </a:extLst>
              </a:tr>
              <a:tr h="124791">
                <a:tc>
                  <a:txBody>
                    <a:bodyPr/>
                    <a:lstStyle/>
                    <a:p>
                      <a:pPr algn="ctr" fontAlgn="b"/>
                      <a:r>
                        <a:rPr lang="en-US" sz="1600" u="none" strike="noStrike">
                          <a:effectLst/>
                        </a:rPr>
                        <a:t>2-5</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Have you appointed any legislative committee members?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2372909140"/>
                  </a:ext>
                </a:extLst>
              </a:tr>
              <a:tr h="249583">
                <a:tc>
                  <a:txBody>
                    <a:bodyPr/>
                    <a:lstStyle/>
                    <a:p>
                      <a:pPr algn="ctr" fontAlgn="b"/>
                      <a:r>
                        <a:rPr lang="en-US" sz="1600" u="none" strike="noStrike">
                          <a:effectLst/>
                        </a:rPr>
                        <a:t>2-6</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Do you have any programs supporting Emergency Responders besides the annual awards program?</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482404968"/>
                  </a:ext>
                </a:extLst>
              </a:tr>
              <a:tr h="124791">
                <a:tc>
                  <a:txBody>
                    <a:bodyPr/>
                    <a:lstStyle/>
                    <a:p>
                      <a:pPr algn="ctr" fontAlgn="b"/>
                      <a:r>
                        <a:rPr lang="en-US" sz="1600" u="none" strike="noStrike">
                          <a:effectLst/>
                        </a:rPr>
                        <a:t>2-7</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Did you appoint a community relations lead (Chairman, Director, etc.)?</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93000010"/>
                  </a:ext>
                </a:extLst>
              </a:tr>
              <a:tr h="124791">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3336417748"/>
                  </a:ext>
                </a:extLst>
              </a:tr>
              <a:tr h="249583">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1989233940"/>
                  </a:ext>
                </a:extLst>
              </a:tr>
              <a:tr h="249583">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4262325857"/>
                  </a:ext>
                </a:extLst>
              </a:tr>
              <a:tr h="124791">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422990410"/>
                  </a:ext>
                </a:extLst>
              </a:tr>
              <a:tr h="124791">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3909744140"/>
                  </a:ext>
                </a:extLst>
              </a:tr>
              <a:tr h="124791">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1343859971"/>
                  </a:ext>
                </a:extLst>
              </a:tr>
              <a:tr h="124791">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1804591324"/>
                  </a:ext>
                </a:extLst>
              </a:tr>
              <a:tr h="124791">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4024711096"/>
                  </a:ext>
                </a:extLst>
              </a:tr>
              <a:tr h="124791">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2508271367"/>
                  </a:ext>
                </a:extLst>
              </a:tr>
              <a:tr h="124791">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4199" marR="4199" marT="4199"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1393507323"/>
                  </a:ext>
                </a:extLst>
              </a:tr>
            </a:tbl>
          </a:graphicData>
        </a:graphic>
      </p:graphicFrame>
      <p:sp>
        <p:nvSpPr>
          <p:cNvPr id="3" name="TextBox 2">
            <a:extLst>
              <a:ext uri="{FF2B5EF4-FFF2-40B4-BE49-F238E27FC236}">
                <a16:creationId xmlns:a16="http://schemas.microsoft.com/office/drawing/2014/main" id="{D9E99706-89A0-7C24-1CA7-3C9A1BD7C3AE}"/>
              </a:ext>
            </a:extLst>
          </p:cNvPr>
          <p:cNvSpPr txBox="1"/>
          <p:nvPr/>
        </p:nvSpPr>
        <p:spPr>
          <a:xfrm>
            <a:off x="4769496" y="457168"/>
            <a:ext cx="2656561" cy="461665"/>
          </a:xfrm>
          <a:prstGeom prst="rect">
            <a:avLst/>
          </a:prstGeom>
          <a:noFill/>
        </p:spPr>
        <p:txBody>
          <a:bodyPr wrap="none" rtlCol="0">
            <a:spAutoFit/>
          </a:bodyPr>
          <a:lstStyle/>
          <a:p>
            <a:r>
              <a:rPr lang="en-US" sz="2400" b="1" dirty="0">
                <a:solidFill>
                  <a:srgbClr val="0000FF"/>
                </a:solidFill>
              </a:rPr>
              <a:t>Post Survey Results</a:t>
            </a:r>
          </a:p>
        </p:txBody>
      </p:sp>
      <p:sp>
        <p:nvSpPr>
          <p:cNvPr id="4" name="Rectangle 3">
            <a:extLst>
              <a:ext uri="{FF2B5EF4-FFF2-40B4-BE49-F238E27FC236}">
                <a16:creationId xmlns:a16="http://schemas.microsoft.com/office/drawing/2014/main" id="{F0533F21-58AF-90E8-7A5A-9D58366F5D86}"/>
              </a:ext>
            </a:extLst>
          </p:cNvPr>
          <p:cNvSpPr/>
          <p:nvPr/>
        </p:nvSpPr>
        <p:spPr>
          <a:xfrm>
            <a:off x="10871817" y="1366463"/>
            <a:ext cx="368091" cy="23630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8A20312-3D4D-9061-C1CC-A9AB2B69E3DC}"/>
              </a:ext>
            </a:extLst>
          </p:cNvPr>
          <p:cNvSpPr/>
          <p:nvPr/>
        </p:nvSpPr>
        <p:spPr>
          <a:xfrm>
            <a:off x="10871816" y="1613042"/>
            <a:ext cx="368091" cy="23630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CA871D-D76E-E66F-722C-577A55CA908E}"/>
              </a:ext>
            </a:extLst>
          </p:cNvPr>
          <p:cNvSpPr/>
          <p:nvPr/>
        </p:nvSpPr>
        <p:spPr>
          <a:xfrm>
            <a:off x="10871815" y="1859621"/>
            <a:ext cx="368091" cy="236305"/>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A7B8D07-9DA6-0DD6-F7D8-27BD8DF44F90}"/>
              </a:ext>
            </a:extLst>
          </p:cNvPr>
          <p:cNvSpPr/>
          <p:nvPr/>
        </p:nvSpPr>
        <p:spPr>
          <a:xfrm>
            <a:off x="10871817" y="2106198"/>
            <a:ext cx="368091" cy="236305"/>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38873B-31B3-C5FE-6537-F6F8E24500A9}"/>
              </a:ext>
            </a:extLst>
          </p:cNvPr>
          <p:cNvSpPr/>
          <p:nvPr/>
        </p:nvSpPr>
        <p:spPr>
          <a:xfrm>
            <a:off x="10871816" y="2352777"/>
            <a:ext cx="368091" cy="23630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E1E5137-A4F8-CF3D-5805-6311890E0687}"/>
              </a:ext>
            </a:extLst>
          </p:cNvPr>
          <p:cNvSpPr/>
          <p:nvPr/>
        </p:nvSpPr>
        <p:spPr>
          <a:xfrm>
            <a:off x="10871815" y="2599356"/>
            <a:ext cx="368091" cy="23630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F3A6FBD-26FC-122D-C578-B2965FE5FCA6}"/>
              </a:ext>
            </a:extLst>
          </p:cNvPr>
          <p:cNvSpPr/>
          <p:nvPr/>
        </p:nvSpPr>
        <p:spPr>
          <a:xfrm>
            <a:off x="10870035" y="2845929"/>
            <a:ext cx="368091" cy="23630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DBC190-AE9D-9DD0-4506-6B0738B72D5B}"/>
              </a:ext>
            </a:extLst>
          </p:cNvPr>
          <p:cNvSpPr/>
          <p:nvPr/>
        </p:nvSpPr>
        <p:spPr>
          <a:xfrm>
            <a:off x="10870034" y="3091175"/>
            <a:ext cx="368091" cy="485753"/>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21F1EE-4BBA-1F5B-1772-1943DAB31D2F}"/>
              </a:ext>
            </a:extLst>
          </p:cNvPr>
          <p:cNvSpPr/>
          <p:nvPr/>
        </p:nvSpPr>
        <p:spPr>
          <a:xfrm>
            <a:off x="10870034" y="3584321"/>
            <a:ext cx="368091" cy="23630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2CD091-16CC-AF75-045A-7CA41D2C891B}"/>
              </a:ext>
            </a:extLst>
          </p:cNvPr>
          <p:cNvSpPr/>
          <p:nvPr/>
        </p:nvSpPr>
        <p:spPr>
          <a:xfrm>
            <a:off x="10866496" y="3830894"/>
            <a:ext cx="368091" cy="23630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7AAE60-5FC2-3CA3-9D7C-54C3ADFD0A01}"/>
              </a:ext>
            </a:extLst>
          </p:cNvPr>
          <p:cNvSpPr/>
          <p:nvPr/>
        </p:nvSpPr>
        <p:spPr>
          <a:xfrm>
            <a:off x="10859854" y="4075086"/>
            <a:ext cx="373407" cy="48575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688AA87-946B-A5BB-54DB-22B1E6D27CA0}"/>
              </a:ext>
            </a:extLst>
          </p:cNvPr>
          <p:cNvSpPr/>
          <p:nvPr/>
        </p:nvSpPr>
        <p:spPr>
          <a:xfrm>
            <a:off x="10858148" y="5072314"/>
            <a:ext cx="368091" cy="48575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1AA413E-83CB-F66F-F2C0-E4A21C4B294C}"/>
              </a:ext>
            </a:extLst>
          </p:cNvPr>
          <p:cNvSpPr/>
          <p:nvPr/>
        </p:nvSpPr>
        <p:spPr>
          <a:xfrm>
            <a:off x="10858500" y="4570880"/>
            <a:ext cx="368091" cy="23630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B8DBCD8-B36E-0088-0729-697AA9382AFC}"/>
              </a:ext>
            </a:extLst>
          </p:cNvPr>
          <p:cNvSpPr/>
          <p:nvPr/>
        </p:nvSpPr>
        <p:spPr>
          <a:xfrm>
            <a:off x="10862940" y="4823673"/>
            <a:ext cx="368091" cy="23630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F21A0A6-A7F1-28EE-C99C-8BCADD8195C1}"/>
              </a:ext>
            </a:extLst>
          </p:cNvPr>
          <p:cNvSpPr/>
          <p:nvPr/>
        </p:nvSpPr>
        <p:spPr>
          <a:xfrm>
            <a:off x="10858908" y="5571443"/>
            <a:ext cx="368091" cy="23630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2750CD5-F2BA-C081-E192-17DB5177085B}"/>
              </a:ext>
            </a:extLst>
          </p:cNvPr>
          <p:cNvSpPr/>
          <p:nvPr/>
        </p:nvSpPr>
        <p:spPr>
          <a:xfrm>
            <a:off x="10858907" y="5824242"/>
            <a:ext cx="368091" cy="23630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014DBAE-1D0A-F3A3-4905-68ADF2ED7B78}"/>
              </a:ext>
            </a:extLst>
          </p:cNvPr>
          <p:cNvSpPr/>
          <p:nvPr/>
        </p:nvSpPr>
        <p:spPr>
          <a:xfrm>
            <a:off x="10858906" y="6064601"/>
            <a:ext cx="368091" cy="23630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96D522B-AF2C-F4FE-B7A2-79662DA3E18C}"/>
              </a:ext>
            </a:extLst>
          </p:cNvPr>
          <p:cNvPicPr>
            <a:picLocks noChangeAspect="1"/>
          </p:cNvPicPr>
          <p:nvPr/>
        </p:nvPicPr>
        <p:blipFill>
          <a:blip r:embed="rId2"/>
          <a:stretch>
            <a:fillRect/>
          </a:stretch>
        </p:blipFill>
        <p:spPr>
          <a:xfrm>
            <a:off x="10977098" y="7386"/>
            <a:ext cx="1179011" cy="1226171"/>
          </a:xfrm>
          <a:prstGeom prst="rect">
            <a:avLst/>
          </a:prstGeom>
        </p:spPr>
      </p:pic>
      <p:sp>
        <p:nvSpPr>
          <p:cNvPr id="23" name="TextBox 22">
            <a:extLst>
              <a:ext uri="{FF2B5EF4-FFF2-40B4-BE49-F238E27FC236}">
                <a16:creationId xmlns:a16="http://schemas.microsoft.com/office/drawing/2014/main" id="{3FD62568-8023-0149-E24D-DA13CFAB3AC0}"/>
              </a:ext>
            </a:extLst>
          </p:cNvPr>
          <p:cNvSpPr txBox="1"/>
          <p:nvPr/>
        </p:nvSpPr>
        <p:spPr>
          <a:xfrm>
            <a:off x="846517" y="-38051"/>
            <a:ext cx="10515600" cy="523220"/>
          </a:xfrm>
          <a:prstGeom prst="rect">
            <a:avLst/>
          </a:prstGeom>
          <a:noFill/>
        </p:spPr>
        <p:txBody>
          <a:bodyPr wrap="squar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2953209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C41F4-E5B0-77A7-7ECA-4DAF60452C7C}"/>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36801BB-B00E-5474-E284-8872F4370D3C}"/>
              </a:ext>
            </a:extLst>
          </p:cNvPr>
          <p:cNvGraphicFramePr>
            <a:graphicFrameLocks noGrp="1"/>
          </p:cNvGraphicFramePr>
          <p:nvPr>
            <p:extLst>
              <p:ext uri="{D42A27DB-BD31-4B8C-83A1-F6EECF244321}">
                <p14:modId xmlns:p14="http://schemas.microsoft.com/office/powerpoint/2010/main" val="3824750524"/>
              </p:ext>
            </p:extLst>
          </p:nvPr>
        </p:nvGraphicFramePr>
        <p:xfrm>
          <a:off x="838200" y="882661"/>
          <a:ext cx="10296063" cy="5689645"/>
        </p:xfrm>
        <a:graphic>
          <a:graphicData uri="http://schemas.openxmlformats.org/drawingml/2006/table">
            <a:tbl>
              <a:tblPr>
                <a:tableStyleId>{5C22544A-7EE6-4342-B048-85BDC9FD1C3A}</a:tableStyleId>
              </a:tblPr>
              <a:tblGrid>
                <a:gridCol w="500460">
                  <a:extLst>
                    <a:ext uri="{9D8B030D-6E8A-4147-A177-3AD203B41FA5}">
                      <a16:colId xmlns:a16="http://schemas.microsoft.com/office/drawing/2014/main" val="335140493"/>
                    </a:ext>
                  </a:extLst>
                </a:gridCol>
                <a:gridCol w="907084">
                  <a:extLst>
                    <a:ext uri="{9D8B030D-6E8A-4147-A177-3AD203B41FA5}">
                      <a16:colId xmlns:a16="http://schemas.microsoft.com/office/drawing/2014/main" val="2394280967"/>
                    </a:ext>
                  </a:extLst>
                </a:gridCol>
                <a:gridCol w="8888519">
                  <a:extLst>
                    <a:ext uri="{9D8B030D-6E8A-4147-A177-3AD203B41FA5}">
                      <a16:colId xmlns:a16="http://schemas.microsoft.com/office/drawing/2014/main" val="1001158340"/>
                    </a:ext>
                  </a:extLst>
                </a:gridCol>
              </a:tblGrid>
              <a:tr h="124791">
                <a:tc>
                  <a:txBody>
                    <a:bodyPr/>
                    <a:lstStyle/>
                    <a:p>
                      <a:pPr algn="ctr" fontAlgn="b"/>
                      <a:r>
                        <a:rPr lang="en-US" sz="1600" u="none" strike="noStrike" dirty="0">
                          <a:effectLst/>
                        </a:rPr>
                        <a:t>3-1</a:t>
                      </a:r>
                      <a:endParaRPr lang="en-US" sz="1600" b="0" i="0" u="none" strike="noStrike" dirty="0">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dirty="0">
                          <a:effectLst/>
                        </a:rPr>
                        <a:t>Do you have a newsletter?                                                                                                                       </a:t>
                      </a:r>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3620040759"/>
                  </a:ext>
                </a:extLst>
              </a:tr>
              <a:tr h="124791">
                <a:tc>
                  <a:txBody>
                    <a:bodyPr/>
                    <a:lstStyle/>
                    <a:p>
                      <a:pPr algn="ctr" fontAlgn="b"/>
                      <a:r>
                        <a:rPr lang="en-US" sz="1600" u="none" strike="noStrike">
                          <a:effectLst/>
                        </a:rPr>
                        <a:t>3-2</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dirty="0">
                          <a:effectLst/>
                        </a:rPr>
                        <a:t>Post</a:t>
                      </a:r>
                      <a:endParaRPr lang="en-US" sz="1600" b="0" i="0" u="none" strike="noStrike" dirty="0">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Have you made communication improvements in the past year?</a:t>
                      </a:r>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2339175532"/>
                  </a:ext>
                </a:extLst>
              </a:tr>
              <a:tr h="124791">
                <a:tc>
                  <a:txBody>
                    <a:bodyPr/>
                    <a:lstStyle/>
                    <a:p>
                      <a:pPr algn="ctr" fontAlgn="b"/>
                      <a:r>
                        <a:rPr lang="en-US" sz="1600" u="none" strike="noStrike">
                          <a:effectLst/>
                        </a:rPr>
                        <a:t>3-3</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dirty="0">
                          <a:effectLst/>
                        </a:rPr>
                        <a:t>Post</a:t>
                      </a:r>
                      <a:endParaRPr lang="en-US" sz="1600" b="0" i="0" u="none" strike="noStrike" dirty="0">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dirty="0">
                          <a:effectLst/>
                        </a:rPr>
                        <a:t>Do you have a Youth Cadet Law Enforcement Program?</a:t>
                      </a:r>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2231458297"/>
                  </a:ext>
                </a:extLst>
              </a:tr>
              <a:tr h="124791">
                <a:tc>
                  <a:txBody>
                    <a:bodyPr/>
                    <a:lstStyle/>
                    <a:p>
                      <a:pPr algn="ctr" fontAlgn="b"/>
                      <a:r>
                        <a:rPr lang="en-US" sz="1600" u="none" strike="noStrike">
                          <a:effectLst/>
                        </a:rPr>
                        <a:t>3-4</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dirty="0">
                          <a:effectLst/>
                        </a:rPr>
                        <a:t>How often are Buddy Checks performed at the Post level per year?</a:t>
                      </a:r>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2340842437"/>
                  </a:ext>
                </a:extLst>
              </a:tr>
              <a:tr h="249583">
                <a:tc>
                  <a:txBody>
                    <a:bodyPr/>
                    <a:lstStyle/>
                    <a:p>
                      <a:pPr algn="ctr" fontAlgn="b"/>
                      <a:r>
                        <a:rPr lang="en-US" sz="1600" u="none" strike="noStrike">
                          <a:effectLst/>
                        </a:rPr>
                        <a:t>3-5</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dirty="0">
                          <a:effectLst/>
                        </a:rPr>
                        <a:t>Did your Post increase, stay the same, or decrease  involvement of Americanism programs last year?</a:t>
                      </a:r>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3087928833"/>
                  </a:ext>
                </a:extLst>
              </a:tr>
              <a:tr h="249583">
                <a:tc>
                  <a:txBody>
                    <a:bodyPr/>
                    <a:lstStyle/>
                    <a:p>
                      <a:pPr algn="ctr" fontAlgn="b"/>
                      <a:r>
                        <a:rPr lang="en-US" sz="1600" u="none" strike="noStrike">
                          <a:effectLst/>
                        </a:rPr>
                        <a:t>4-1</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dirty="0">
                          <a:effectLst/>
                        </a:rPr>
                        <a:t>Did your Post or ALR Chapter advertise accomplishments and/or the intent of supporting Children and Youth programs?</a:t>
                      </a:r>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439524194"/>
                  </a:ext>
                </a:extLst>
              </a:tr>
              <a:tr h="124791">
                <a:tc>
                  <a:txBody>
                    <a:bodyPr/>
                    <a:lstStyle/>
                    <a:p>
                      <a:pPr algn="ctr" fontAlgn="b"/>
                      <a:r>
                        <a:rPr lang="en-US" sz="1600" u="none" strike="noStrike">
                          <a:effectLst/>
                        </a:rPr>
                        <a:t>4-2</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dirty="0">
                          <a:effectLst/>
                        </a:rPr>
                        <a:t>Does the Post participate in at least one info booth per year? </a:t>
                      </a:r>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1465705748"/>
                  </a:ext>
                </a:extLst>
              </a:tr>
              <a:tr h="249583">
                <a:tc>
                  <a:txBody>
                    <a:bodyPr/>
                    <a:lstStyle/>
                    <a:p>
                      <a:pPr algn="ctr" fontAlgn="b"/>
                      <a:r>
                        <a:rPr lang="en-US" sz="1600" u="none" strike="noStrike">
                          <a:effectLst/>
                        </a:rPr>
                        <a:t>4-2</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dirty="0">
                          <a:effectLst/>
                        </a:rPr>
                        <a:t>Did the Post provide volunteers for school visits to support  Veteran Day, Armed Forces Day, or other Veteran-centric  services?</a:t>
                      </a:r>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2034728775"/>
                  </a:ext>
                </a:extLst>
              </a:tr>
              <a:tr h="124791">
                <a:tc>
                  <a:txBody>
                    <a:bodyPr/>
                    <a:lstStyle/>
                    <a:p>
                      <a:pPr algn="ctr" fontAlgn="b"/>
                      <a:r>
                        <a:rPr lang="en-US" sz="1600" u="none" strike="noStrike">
                          <a:effectLst/>
                        </a:rPr>
                        <a:t>4-3</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dirty="0">
                          <a:effectLst/>
                        </a:rPr>
                        <a:t>Has the Post established a POC for TFA or vet support?</a:t>
                      </a:r>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3817793134"/>
                  </a:ext>
                </a:extLst>
              </a:tr>
              <a:tr h="124791">
                <a:tc>
                  <a:txBody>
                    <a:bodyPr/>
                    <a:lstStyle/>
                    <a:p>
                      <a:pPr algn="ctr" fontAlgn="b"/>
                      <a:r>
                        <a:rPr lang="en-US" sz="1600" u="none" strike="noStrike">
                          <a:effectLst/>
                        </a:rPr>
                        <a:t>4-3</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Have you hosted a police child safety event with drug discussions and or fingerprinting?</a:t>
                      </a:r>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2450471803"/>
                  </a:ext>
                </a:extLst>
              </a:tr>
              <a:tr h="249583">
                <a:tc>
                  <a:txBody>
                    <a:bodyPr/>
                    <a:lstStyle/>
                    <a:p>
                      <a:pPr algn="ctr" fontAlgn="b"/>
                      <a:r>
                        <a:rPr lang="en-US" sz="1600" u="none" strike="noStrike">
                          <a:effectLst/>
                        </a:rPr>
                        <a:t>4-4</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Did your Post establish contacts with churches and local vet support orgnaizations to help assit vets and children in need </a:t>
                      </a:r>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3871447246"/>
                  </a:ext>
                </a:extLst>
              </a:tr>
              <a:tr h="249583">
                <a:tc>
                  <a:txBody>
                    <a:bodyPr/>
                    <a:lstStyle/>
                    <a:p>
                      <a:pPr algn="ctr" fontAlgn="b"/>
                      <a:r>
                        <a:rPr lang="en-US" sz="1600" u="none" strike="noStrike">
                          <a:effectLst/>
                        </a:rPr>
                        <a:t>4-4</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dirty="0">
                          <a:effectLst/>
                        </a:rPr>
                        <a:t>Have you hosted or participated in Halloween safety briefs, trunk 'n' treat events, or something similar for the children?</a:t>
                      </a:r>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1004684537"/>
                  </a:ext>
                </a:extLst>
              </a:tr>
              <a:tr h="124791">
                <a:tc>
                  <a:txBody>
                    <a:bodyPr/>
                    <a:lstStyle/>
                    <a:p>
                      <a:pPr algn="ctr" fontAlgn="b"/>
                      <a:r>
                        <a:rPr lang="en-US" sz="1600" u="none" strike="noStrike">
                          <a:effectLst/>
                        </a:rPr>
                        <a:t>4-5</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Did your ALR chapter or Post conduct activities that earn funds for CWF?                                                                                                               </a:t>
                      </a:r>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1495623959"/>
                  </a:ext>
                </a:extLst>
              </a:tr>
              <a:tr h="124791">
                <a:tc>
                  <a:txBody>
                    <a:bodyPr/>
                    <a:lstStyle/>
                    <a:p>
                      <a:pPr algn="ctr" fontAlgn="b"/>
                      <a:r>
                        <a:rPr lang="en-US" sz="1600" u="none" strike="noStrike">
                          <a:effectLst/>
                        </a:rPr>
                        <a:t>5-1</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Does the Post have Bylaws?</a:t>
                      </a:r>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2862250270"/>
                  </a:ext>
                </a:extLst>
              </a:tr>
              <a:tr h="124791">
                <a:tc>
                  <a:txBody>
                    <a:bodyPr/>
                    <a:lstStyle/>
                    <a:p>
                      <a:pPr algn="ctr" fontAlgn="b"/>
                      <a:r>
                        <a:rPr lang="en-US" sz="1600" u="none" strike="noStrike">
                          <a:effectLst/>
                        </a:rPr>
                        <a:t>5-1</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Are the bylaws current?</a:t>
                      </a:r>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4163563669"/>
                  </a:ext>
                </a:extLst>
              </a:tr>
              <a:tr h="124791">
                <a:tc>
                  <a:txBody>
                    <a:bodyPr/>
                    <a:lstStyle/>
                    <a:p>
                      <a:pPr algn="ctr" fontAlgn="b"/>
                      <a:r>
                        <a:rPr lang="en-US" sz="1600" u="none" strike="noStrike">
                          <a:effectLst/>
                        </a:rPr>
                        <a:t>5-2</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Did you conduct or offer Post-level training on the American Legion College?   </a:t>
                      </a:r>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3619453771"/>
                  </a:ext>
                </a:extLst>
              </a:tr>
              <a:tr h="124791">
                <a:tc>
                  <a:txBody>
                    <a:bodyPr/>
                    <a:lstStyle/>
                    <a:p>
                      <a:pPr algn="ctr" fontAlgn="b"/>
                      <a:r>
                        <a:rPr lang="en-US" sz="1600" u="none" strike="noStrike">
                          <a:effectLst/>
                        </a:rPr>
                        <a:t>5-2</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Did you participate in District or Division level training? </a:t>
                      </a:r>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2256004275"/>
                  </a:ext>
                </a:extLst>
              </a:tr>
              <a:tr h="124791">
                <a:tc>
                  <a:txBody>
                    <a:bodyPr/>
                    <a:lstStyle/>
                    <a:p>
                      <a:pPr algn="ctr" fontAlgn="b"/>
                      <a:r>
                        <a:rPr lang="en-US" sz="1600" u="none" strike="noStrike">
                          <a:effectLst/>
                        </a:rPr>
                        <a:t>5-3</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a:effectLst/>
                        </a:rPr>
                        <a:t>Post</a:t>
                      </a:r>
                      <a:endParaRPr lang="en-US" sz="1600" b="0" i="0" u="none" strike="noStrike">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a:effectLst/>
                        </a:rPr>
                        <a:t>Have you improved communication platforms or data management in the past year? </a:t>
                      </a:r>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4256088052"/>
                  </a:ext>
                </a:extLst>
              </a:tr>
              <a:tr h="124791">
                <a:tc>
                  <a:txBody>
                    <a:bodyPr/>
                    <a:lstStyle/>
                    <a:p>
                      <a:pPr algn="ctr" fontAlgn="b"/>
                      <a:r>
                        <a:rPr lang="en-US" sz="1600" u="none" strike="noStrike" dirty="0">
                          <a:effectLst/>
                        </a:rPr>
                        <a:t>5-4</a:t>
                      </a:r>
                      <a:endParaRPr lang="en-US" sz="1600" b="0" i="0" u="none" strike="noStrike" dirty="0">
                        <a:solidFill>
                          <a:srgbClr val="000000"/>
                        </a:solidFill>
                        <a:effectLst/>
                        <a:latin typeface="Calibri" panose="020F0502020204030204" pitchFamily="34" charset="0"/>
                      </a:endParaRPr>
                    </a:p>
                  </a:txBody>
                  <a:tcPr marL="4199" marR="4199" marT="4199" marB="0" anchor="b"/>
                </a:tc>
                <a:tc>
                  <a:txBody>
                    <a:bodyPr/>
                    <a:lstStyle/>
                    <a:p>
                      <a:pPr algn="ctr" fontAlgn="b"/>
                      <a:r>
                        <a:rPr lang="en-US" sz="1600" u="none" strike="noStrike" dirty="0">
                          <a:effectLst/>
                        </a:rPr>
                        <a:t>Post</a:t>
                      </a:r>
                      <a:endParaRPr lang="en-US" sz="1600" b="0" i="0" u="none" strike="noStrike" dirty="0">
                        <a:solidFill>
                          <a:srgbClr val="000000"/>
                        </a:solidFill>
                        <a:effectLst/>
                        <a:latin typeface="Calibri" panose="020F0502020204030204" pitchFamily="34" charset="0"/>
                      </a:endParaRPr>
                    </a:p>
                  </a:txBody>
                  <a:tcPr marL="4199" marR="4199" marT="4199" marB="0" anchor="b"/>
                </a:tc>
                <a:tc>
                  <a:txBody>
                    <a:bodyPr/>
                    <a:lstStyle/>
                    <a:p>
                      <a:pPr algn="l" fontAlgn="b"/>
                      <a:r>
                        <a:rPr lang="en-US" sz="1600" u="none" strike="noStrike" dirty="0">
                          <a:effectLst/>
                        </a:rPr>
                        <a:t>Do you possess or are you working on a Post-level Mission and Vision statement? </a:t>
                      </a:r>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122481438"/>
                  </a:ext>
                </a:extLst>
              </a:tr>
            </a:tbl>
          </a:graphicData>
        </a:graphic>
      </p:graphicFrame>
      <p:sp>
        <p:nvSpPr>
          <p:cNvPr id="4" name="TextBox 3">
            <a:extLst>
              <a:ext uri="{FF2B5EF4-FFF2-40B4-BE49-F238E27FC236}">
                <a16:creationId xmlns:a16="http://schemas.microsoft.com/office/drawing/2014/main" id="{F155E48C-1ABF-D2F5-4122-3E78A254D826}"/>
              </a:ext>
            </a:extLst>
          </p:cNvPr>
          <p:cNvSpPr txBox="1"/>
          <p:nvPr/>
        </p:nvSpPr>
        <p:spPr>
          <a:xfrm>
            <a:off x="4129084" y="439694"/>
            <a:ext cx="3989490" cy="461665"/>
          </a:xfrm>
          <a:prstGeom prst="rect">
            <a:avLst/>
          </a:prstGeom>
          <a:noFill/>
        </p:spPr>
        <p:txBody>
          <a:bodyPr wrap="none" rtlCol="0">
            <a:spAutoFit/>
          </a:bodyPr>
          <a:lstStyle/>
          <a:p>
            <a:r>
              <a:rPr lang="en-US" sz="2400" b="1" dirty="0">
                <a:solidFill>
                  <a:srgbClr val="0000FF"/>
                </a:solidFill>
              </a:rPr>
              <a:t>Post Survey Results </a:t>
            </a:r>
            <a:r>
              <a:rPr lang="en-US" b="1" dirty="0">
                <a:solidFill>
                  <a:srgbClr val="0000FF"/>
                </a:solidFill>
              </a:rPr>
              <a:t>(Continued)</a:t>
            </a:r>
            <a:endParaRPr lang="en-US" sz="2400" b="1" dirty="0">
              <a:solidFill>
                <a:srgbClr val="0000FF"/>
              </a:solidFill>
            </a:endParaRPr>
          </a:p>
        </p:txBody>
      </p:sp>
      <p:graphicFrame>
        <p:nvGraphicFramePr>
          <p:cNvPr id="5" name="Table 4">
            <a:extLst>
              <a:ext uri="{FF2B5EF4-FFF2-40B4-BE49-F238E27FC236}">
                <a16:creationId xmlns:a16="http://schemas.microsoft.com/office/drawing/2014/main" id="{3D2B79B1-5B85-2116-6F32-C07D01DB869A}"/>
              </a:ext>
            </a:extLst>
          </p:cNvPr>
          <p:cNvGraphicFramePr>
            <a:graphicFrameLocks noGrp="1"/>
          </p:cNvGraphicFramePr>
          <p:nvPr>
            <p:extLst>
              <p:ext uri="{D42A27DB-BD31-4B8C-83A1-F6EECF244321}">
                <p14:modId xmlns:p14="http://schemas.microsoft.com/office/powerpoint/2010/main" val="4128967887"/>
              </p:ext>
            </p:extLst>
          </p:nvPr>
        </p:nvGraphicFramePr>
        <p:xfrm>
          <a:off x="11134263" y="882661"/>
          <a:ext cx="387231" cy="7921922"/>
        </p:xfrm>
        <a:graphic>
          <a:graphicData uri="http://schemas.openxmlformats.org/drawingml/2006/table">
            <a:tbl>
              <a:tblPr>
                <a:tableStyleId>{5C22544A-7EE6-4342-B048-85BDC9FD1C3A}</a:tableStyleId>
              </a:tblPr>
              <a:tblGrid>
                <a:gridCol w="387231">
                  <a:extLst>
                    <a:ext uri="{9D8B030D-6E8A-4147-A177-3AD203B41FA5}">
                      <a16:colId xmlns:a16="http://schemas.microsoft.com/office/drawing/2014/main" val="1920724496"/>
                    </a:ext>
                  </a:extLst>
                </a:gridCol>
              </a:tblGrid>
              <a:tr h="250392">
                <a:tc>
                  <a:txBody>
                    <a:bodyPr/>
                    <a:lstStyle/>
                    <a:p>
                      <a:pPr algn="ctr" fontAlgn="b"/>
                      <a:endParaRPr lang="en-US" sz="1600" b="1"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3246362093"/>
                  </a:ext>
                </a:extLst>
              </a:tr>
              <a:tr h="124791">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3863971318"/>
                  </a:ext>
                </a:extLst>
              </a:tr>
              <a:tr h="124791">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841595601"/>
                  </a:ext>
                </a:extLst>
              </a:tr>
              <a:tr h="124791">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1220467804"/>
                  </a:ext>
                </a:extLst>
              </a:tr>
              <a:tr h="124791">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4238309676"/>
                  </a:ext>
                </a:extLst>
              </a:tr>
              <a:tr h="491531">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3980832680"/>
                  </a:ext>
                </a:extLst>
              </a:tr>
              <a:tr h="124791">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2860531021"/>
                  </a:ext>
                </a:extLst>
              </a:tr>
              <a:tr h="481536">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818267686"/>
                  </a:ext>
                </a:extLst>
              </a:tr>
              <a:tr h="249583">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2612230169"/>
                  </a:ext>
                </a:extLst>
              </a:tr>
              <a:tr h="249583">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1192622495"/>
                  </a:ext>
                </a:extLst>
              </a:tr>
              <a:tr h="497919">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3804471599"/>
                  </a:ext>
                </a:extLst>
              </a:tr>
              <a:tr h="486383">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1421130254"/>
                  </a:ext>
                </a:extLst>
              </a:tr>
              <a:tr h="124791">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3887306730"/>
                  </a:ext>
                </a:extLst>
              </a:tr>
              <a:tr h="124791">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3112411755"/>
                  </a:ext>
                </a:extLst>
              </a:tr>
              <a:tr h="249583">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1853606388"/>
                  </a:ext>
                </a:extLst>
              </a:tr>
              <a:tr h="124791">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257089609"/>
                  </a:ext>
                </a:extLst>
              </a:tr>
              <a:tr h="249583">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4101732838"/>
                  </a:ext>
                </a:extLst>
              </a:tr>
              <a:tr h="124791">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227269006"/>
                  </a:ext>
                </a:extLst>
              </a:tr>
              <a:tr h="124791">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2069016563"/>
                  </a:ext>
                </a:extLst>
              </a:tr>
              <a:tr h="249583">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2821221447"/>
                  </a:ext>
                </a:extLst>
              </a:tr>
              <a:tr h="249583">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1796662112"/>
                  </a:ext>
                </a:extLst>
              </a:tr>
              <a:tr h="124791">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2182993571"/>
                  </a:ext>
                </a:extLst>
              </a:tr>
              <a:tr h="124791">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2426802102"/>
                  </a:ext>
                </a:extLst>
              </a:tr>
              <a:tr h="124791">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2695470593"/>
                  </a:ext>
                </a:extLst>
              </a:tr>
              <a:tr h="124791">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75376734"/>
                  </a:ext>
                </a:extLst>
              </a:tr>
              <a:tr h="124791">
                <a:tc>
                  <a:txBody>
                    <a:bodyPr/>
                    <a:lstStyle/>
                    <a:p>
                      <a:pPr algn="ctr" fontAlgn="b"/>
                      <a:endParaRPr lang="en-US" sz="1600" b="0" i="0" u="none" strike="noStrike">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3001022076"/>
                  </a:ext>
                </a:extLst>
              </a:tr>
              <a:tr h="124791">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1800855568"/>
                  </a:ext>
                </a:extLst>
              </a:tr>
              <a:tr h="124791">
                <a:tc>
                  <a:txBody>
                    <a:bodyPr/>
                    <a:lstStyle/>
                    <a:p>
                      <a:pPr algn="ctr" fontAlgn="b"/>
                      <a:endParaRPr lang="en-US" sz="1600" b="0" i="0" u="none" strike="noStrike" dirty="0">
                        <a:solidFill>
                          <a:srgbClr val="000000"/>
                        </a:solidFill>
                        <a:effectLst/>
                        <a:latin typeface="Calibri" panose="020F0502020204030204" pitchFamily="34" charset="0"/>
                      </a:endParaRPr>
                    </a:p>
                  </a:txBody>
                  <a:tcPr marL="4199" marR="4199" marT="4199" marB="0" anchor="b"/>
                </a:tc>
                <a:extLst>
                  <a:ext uri="{0D108BD9-81ED-4DB2-BD59-A6C34878D82A}">
                    <a16:rowId xmlns:a16="http://schemas.microsoft.com/office/drawing/2014/main" val="3057292596"/>
                  </a:ext>
                </a:extLst>
              </a:tr>
            </a:tbl>
          </a:graphicData>
        </a:graphic>
      </p:graphicFrame>
      <p:sp>
        <p:nvSpPr>
          <p:cNvPr id="6" name="Rectangle 5">
            <a:extLst>
              <a:ext uri="{FF2B5EF4-FFF2-40B4-BE49-F238E27FC236}">
                <a16:creationId xmlns:a16="http://schemas.microsoft.com/office/drawing/2014/main" id="{4EAC898B-AD7A-E272-8D36-910C6E97430D}"/>
              </a:ext>
            </a:extLst>
          </p:cNvPr>
          <p:cNvSpPr/>
          <p:nvPr/>
        </p:nvSpPr>
        <p:spPr>
          <a:xfrm>
            <a:off x="11119671" y="6572306"/>
            <a:ext cx="427060" cy="22944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E45B57C-4B59-24B0-1B4E-DA263F0DC116}"/>
              </a:ext>
            </a:extLst>
          </p:cNvPr>
          <p:cNvSpPr/>
          <p:nvPr/>
        </p:nvSpPr>
        <p:spPr>
          <a:xfrm>
            <a:off x="11144723" y="887856"/>
            <a:ext cx="368091" cy="23630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0A38DB-3888-DCFC-F64D-17EE84AEDAC2}"/>
              </a:ext>
            </a:extLst>
          </p:cNvPr>
          <p:cNvSpPr/>
          <p:nvPr/>
        </p:nvSpPr>
        <p:spPr>
          <a:xfrm>
            <a:off x="11144724" y="1381012"/>
            <a:ext cx="368091" cy="23630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A765C08-2B28-03E5-D063-64C545C83C80}"/>
              </a:ext>
            </a:extLst>
          </p:cNvPr>
          <p:cNvSpPr/>
          <p:nvPr/>
        </p:nvSpPr>
        <p:spPr>
          <a:xfrm>
            <a:off x="11142580" y="1627707"/>
            <a:ext cx="368091" cy="23630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792926-25EA-7DFE-3491-77E68D3EB189}"/>
              </a:ext>
            </a:extLst>
          </p:cNvPr>
          <p:cNvSpPr/>
          <p:nvPr/>
        </p:nvSpPr>
        <p:spPr>
          <a:xfrm>
            <a:off x="11142943" y="1874164"/>
            <a:ext cx="368091" cy="23630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BA85C4-D08E-0BC1-97F4-C3DB4D228A25}"/>
              </a:ext>
            </a:extLst>
          </p:cNvPr>
          <p:cNvSpPr/>
          <p:nvPr/>
        </p:nvSpPr>
        <p:spPr>
          <a:xfrm>
            <a:off x="11142942" y="2119410"/>
            <a:ext cx="368091" cy="50394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6A4071-63D8-5760-DFC7-D774ACD56C68}"/>
              </a:ext>
            </a:extLst>
          </p:cNvPr>
          <p:cNvSpPr/>
          <p:nvPr/>
        </p:nvSpPr>
        <p:spPr>
          <a:xfrm>
            <a:off x="11142580" y="1134478"/>
            <a:ext cx="368091" cy="23630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271CAC-903E-80AF-25CA-14259AA9352B}"/>
              </a:ext>
            </a:extLst>
          </p:cNvPr>
          <p:cNvSpPr/>
          <p:nvPr/>
        </p:nvSpPr>
        <p:spPr>
          <a:xfrm>
            <a:off x="11142581" y="2624803"/>
            <a:ext cx="368091" cy="23630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718BF4-5301-D364-5762-AED490C66E3F}"/>
              </a:ext>
            </a:extLst>
          </p:cNvPr>
          <p:cNvSpPr/>
          <p:nvPr/>
        </p:nvSpPr>
        <p:spPr>
          <a:xfrm>
            <a:off x="11142580" y="2870049"/>
            <a:ext cx="368091" cy="485753"/>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7F6E3E7-F08C-3220-205D-2BB27141D603}"/>
              </a:ext>
            </a:extLst>
          </p:cNvPr>
          <p:cNvSpPr/>
          <p:nvPr/>
        </p:nvSpPr>
        <p:spPr>
          <a:xfrm>
            <a:off x="11142580" y="3352484"/>
            <a:ext cx="368091" cy="23630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CD41B46-0393-3700-DF61-937C386DE8D0}"/>
              </a:ext>
            </a:extLst>
          </p:cNvPr>
          <p:cNvSpPr/>
          <p:nvPr/>
        </p:nvSpPr>
        <p:spPr>
          <a:xfrm>
            <a:off x="11142943" y="3598941"/>
            <a:ext cx="368091" cy="23630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1576264-589A-FE11-EBDF-93A71DE57224}"/>
              </a:ext>
            </a:extLst>
          </p:cNvPr>
          <p:cNvSpPr/>
          <p:nvPr/>
        </p:nvSpPr>
        <p:spPr>
          <a:xfrm>
            <a:off x="11142942" y="3847730"/>
            <a:ext cx="368091" cy="50394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85EACE6-FDD6-A306-27C8-21E3A7DD2641}"/>
              </a:ext>
            </a:extLst>
          </p:cNvPr>
          <p:cNvSpPr/>
          <p:nvPr/>
        </p:nvSpPr>
        <p:spPr>
          <a:xfrm>
            <a:off x="11143689" y="5097799"/>
            <a:ext cx="368091" cy="23630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45E5170-4FE4-E0B5-5B9E-D2163C888D5F}"/>
              </a:ext>
            </a:extLst>
          </p:cNvPr>
          <p:cNvSpPr/>
          <p:nvPr/>
        </p:nvSpPr>
        <p:spPr>
          <a:xfrm>
            <a:off x="11142580" y="4849804"/>
            <a:ext cx="368091" cy="23630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FFA34D6-3EE2-CC30-BC44-A3725AFCC448}"/>
              </a:ext>
            </a:extLst>
          </p:cNvPr>
          <p:cNvSpPr/>
          <p:nvPr/>
        </p:nvSpPr>
        <p:spPr>
          <a:xfrm>
            <a:off x="11142580" y="4335315"/>
            <a:ext cx="368091" cy="50394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47CB89F-0265-A11D-D49E-E89ED742654F}"/>
              </a:ext>
            </a:extLst>
          </p:cNvPr>
          <p:cNvSpPr/>
          <p:nvPr/>
        </p:nvSpPr>
        <p:spPr>
          <a:xfrm>
            <a:off x="11143123" y="5586922"/>
            <a:ext cx="368091" cy="23630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7725DE-3AB4-34E0-532B-2B889DEBAE31}"/>
              </a:ext>
            </a:extLst>
          </p:cNvPr>
          <p:cNvSpPr/>
          <p:nvPr/>
        </p:nvSpPr>
        <p:spPr>
          <a:xfrm>
            <a:off x="11142014" y="5342069"/>
            <a:ext cx="368091" cy="23630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E187F9-6686-4142-C919-241C73526549}"/>
              </a:ext>
            </a:extLst>
          </p:cNvPr>
          <p:cNvSpPr/>
          <p:nvPr/>
        </p:nvSpPr>
        <p:spPr>
          <a:xfrm>
            <a:off x="11143123" y="6077866"/>
            <a:ext cx="368091" cy="23630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6488704-0E2C-A7A5-A90A-683D0952B01B}"/>
              </a:ext>
            </a:extLst>
          </p:cNvPr>
          <p:cNvSpPr/>
          <p:nvPr/>
        </p:nvSpPr>
        <p:spPr>
          <a:xfrm>
            <a:off x="11142014" y="5833013"/>
            <a:ext cx="368091" cy="23630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E2354EE-D3BB-7F53-D4BF-CE0374B39FFD}"/>
              </a:ext>
            </a:extLst>
          </p:cNvPr>
          <p:cNvSpPr/>
          <p:nvPr/>
        </p:nvSpPr>
        <p:spPr>
          <a:xfrm>
            <a:off x="11142013" y="6314915"/>
            <a:ext cx="368091" cy="25071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068E391-73F2-173F-C650-5FA01FE31DBD}"/>
              </a:ext>
            </a:extLst>
          </p:cNvPr>
          <p:cNvSpPr txBox="1"/>
          <p:nvPr/>
        </p:nvSpPr>
        <p:spPr>
          <a:xfrm>
            <a:off x="846517" y="-38051"/>
            <a:ext cx="10515600" cy="523220"/>
          </a:xfrm>
          <a:prstGeom prst="rect">
            <a:avLst/>
          </a:prstGeom>
          <a:noFill/>
        </p:spPr>
        <p:txBody>
          <a:bodyPr wrap="squar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410534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76202-0785-8CC0-1FDF-584834CA4055}"/>
            </a:ext>
          </a:extLst>
        </p:cNvPr>
        <p:cNvGrpSpPr/>
        <p:nvPr/>
      </p:nvGrpSpPr>
      <p:grpSpPr>
        <a:xfrm>
          <a:off x="0" y="0"/>
          <a:ext cx="0" cy="0"/>
          <a:chOff x="0" y="0"/>
          <a:chExt cx="0" cy="0"/>
        </a:xfrm>
      </p:grpSpPr>
      <p:pic>
        <p:nvPicPr>
          <p:cNvPr id="4098" name="Picture 2" descr="Forms response chart. Question title: A7.  What Division are you from?  . Number of responses: 0 / 142 correct responses.">
            <a:extLst>
              <a:ext uri="{FF2B5EF4-FFF2-40B4-BE49-F238E27FC236}">
                <a16:creationId xmlns:a16="http://schemas.microsoft.com/office/drawing/2014/main" id="{6A66B3A6-71F5-EFDE-EF30-A5E61DE3C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3A1A5F-522B-3960-CBBD-E6AF0E46EA14}"/>
              </a:ext>
            </a:extLst>
          </p:cNvPr>
          <p:cNvSpPr txBox="1"/>
          <p:nvPr/>
        </p:nvSpPr>
        <p:spPr>
          <a:xfrm>
            <a:off x="1385888" y="6326188"/>
            <a:ext cx="8494633" cy="369332"/>
          </a:xfrm>
          <a:prstGeom prst="rect">
            <a:avLst/>
          </a:prstGeom>
          <a:noFill/>
        </p:spPr>
        <p:txBody>
          <a:bodyPr wrap="none" rtlCol="0">
            <a:spAutoFit/>
          </a:bodyPr>
          <a:lstStyle/>
          <a:p>
            <a:r>
              <a:rPr lang="en-US" b="1" i="1" dirty="0"/>
              <a:t>* - 16% of the Posts do not know what Division they are aligned against.		</a:t>
            </a:r>
          </a:p>
        </p:txBody>
      </p:sp>
      <p:sp>
        <p:nvSpPr>
          <p:cNvPr id="3" name="Rectangle 2">
            <a:extLst>
              <a:ext uri="{FF2B5EF4-FFF2-40B4-BE49-F238E27FC236}">
                <a16:creationId xmlns:a16="http://schemas.microsoft.com/office/drawing/2014/main" id="{68163A4F-C26D-80F5-9759-E455C5197F76}"/>
              </a:ext>
            </a:extLst>
          </p:cNvPr>
          <p:cNvSpPr/>
          <p:nvPr/>
        </p:nvSpPr>
        <p:spPr>
          <a:xfrm>
            <a:off x="11658600" y="6456363"/>
            <a:ext cx="314325" cy="26035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75AC1B5-67D8-FD6A-933A-CCC5F2F97CC8}"/>
              </a:ext>
            </a:extLst>
          </p:cNvPr>
          <p:cNvPicPr>
            <a:picLocks noChangeAspect="1"/>
          </p:cNvPicPr>
          <p:nvPr/>
        </p:nvPicPr>
        <p:blipFill>
          <a:blip r:embed="rId3"/>
          <a:stretch>
            <a:fillRect/>
          </a:stretch>
        </p:blipFill>
        <p:spPr>
          <a:xfrm>
            <a:off x="97653" y="5318167"/>
            <a:ext cx="1391859" cy="1447533"/>
          </a:xfrm>
          <a:prstGeom prst="rect">
            <a:avLst/>
          </a:prstGeom>
        </p:spPr>
      </p:pic>
      <p:sp>
        <p:nvSpPr>
          <p:cNvPr id="6" name="TextBox 5">
            <a:extLst>
              <a:ext uri="{FF2B5EF4-FFF2-40B4-BE49-F238E27FC236}">
                <a16:creationId xmlns:a16="http://schemas.microsoft.com/office/drawing/2014/main" id="{E7959EA5-EC21-0C57-F8D4-426E074B2636}"/>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2032861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4665D-4E47-3B39-7E95-1BD9BDECB85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E5044FE-88D2-A5AE-50AC-ED5B1D043AE6}"/>
              </a:ext>
            </a:extLst>
          </p:cNvPr>
          <p:cNvSpPr txBox="1"/>
          <p:nvPr/>
        </p:nvSpPr>
        <p:spPr>
          <a:xfrm>
            <a:off x="3321662" y="2871788"/>
            <a:ext cx="5681492" cy="1631216"/>
          </a:xfrm>
          <a:prstGeom prst="rect">
            <a:avLst/>
          </a:prstGeom>
          <a:noFill/>
        </p:spPr>
        <p:txBody>
          <a:bodyPr wrap="none" rtlCol="0">
            <a:spAutoFit/>
          </a:bodyPr>
          <a:lstStyle/>
          <a:p>
            <a:pPr algn="ctr"/>
            <a:r>
              <a:rPr lang="en-US" sz="4400" b="1" dirty="0"/>
              <a:t>Questions/Comments</a:t>
            </a:r>
          </a:p>
          <a:p>
            <a:pPr algn="ctr"/>
            <a:br>
              <a:rPr lang="en-US" sz="2000" b="1" dirty="0"/>
            </a:br>
            <a:r>
              <a:rPr lang="en-US" sz="3600" b="1" dirty="0"/>
              <a:t>Email:  </a:t>
            </a:r>
            <a:r>
              <a:rPr lang="en-US" sz="2800" b="1" i="1" u="sng" dirty="0">
                <a:solidFill>
                  <a:srgbClr val="0000FF"/>
                </a:solidFill>
              </a:rPr>
              <a:t>paul.goymerac@gmail.com</a:t>
            </a:r>
            <a:endParaRPr lang="en-US" sz="4400" b="1" i="1" u="sng" dirty="0">
              <a:solidFill>
                <a:srgbClr val="0000FF"/>
              </a:solidFill>
            </a:endParaRPr>
          </a:p>
        </p:txBody>
      </p:sp>
      <p:pic>
        <p:nvPicPr>
          <p:cNvPr id="3" name="Picture 2">
            <a:extLst>
              <a:ext uri="{FF2B5EF4-FFF2-40B4-BE49-F238E27FC236}">
                <a16:creationId xmlns:a16="http://schemas.microsoft.com/office/drawing/2014/main" id="{A1DFE6A3-6FEA-1546-B80A-0749869A7660}"/>
              </a:ext>
            </a:extLst>
          </p:cNvPr>
          <p:cNvPicPr>
            <a:picLocks noChangeAspect="1"/>
          </p:cNvPicPr>
          <p:nvPr/>
        </p:nvPicPr>
        <p:blipFill>
          <a:blip r:embed="rId2"/>
          <a:stretch>
            <a:fillRect/>
          </a:stretch>
        </p:blipFill>
        <p:spPr>
          <a:xfrm>
            <a:off x="97653" y="5318167"/>
            <a:ext cx="1391859" cy="1447533"/>
          </a:xfrm>
          <a:prstGeom prst="rect">
            <a:avLst/>
          </a:prstGeom>
        </p:spPr>
      </p:pic>
      <p:sp>
        <p:nvSpPr>
          <p:cNvPr id="4" name="TextBox 3">
            <a:extLst>
              <a:ext uri="{FF2B5EF4-FFF2-40B4-BE49-F238E27FC236}">
                <a16:creationId xmlns:a16="http://schemas.microsoft.com/office/drawing/2014/main" id="{692B481A-4D4D-F8CC-499C-6DCF672EA6DF}"/>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389391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B3C93-1D11-361A-205D-D34C077913F3}"/>
            </a:ext>
          </a:extLst>
        </p:cNvPr>
        <p:cNvGrpSpPr/>
        <p:nvPr/>
      </p:nvGrpSpPr>
      <p:grpSpPr>
        <a:xfrm>
          <a:off x="0" y="0"/>
          <a:ext cx="0" cy="0"/>
          <a:chOff x="0" y="0"/>
          <a:chExt cx="0" cy="0"/>
        </a:xfrm>
      </p:grpSpPr>
      <p:pic>
        <p:nvPicPr>
          <p:cNvPr id="5122" name="Picture 2" descr="Forms response chart. Question title: A8.  Does your Post have their own brick and mortar building?. Number of responses: 0 / 142 correct responses.">
            <a:extLst>
              <a:ext uri="{FF2B5EF4-FFF2-40B4-BE49-F238E27FC236}">
                <a16:creationId xmlns:a16="http://schemas.microsoft.com/office/drawing/2014/main" id="{265EEF79-DB36-A9AB-F9E4-78833ED24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757F439-48A1-66D3-D6C2-3141D939DCFA}"/>
              </a:ext>
            </a:extLst>
          </p:cNvPr>
          <p:cNvSpPr/>
          <p:nvPr/>
        </p:nvSpPr>
        <p:spPr>
          <a:xfrm>
            <a:off x="11658600" y="6456363"/>
            <a:ext cx="314325" cy="26035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699BB60-16A6-CE3E-91B2-B70501C21870}"/>
              </a:ext>
            </a:extLst>
          </p:cNvPr>
          <p:cNvSpPr txBox="1"/>
          <p:nvPr/>
        </p:nvSpPr>
        <p:spPr>
          <a:xfrm>
            <a:off x="1538288" y="6478588"/>
            <a:ext cx="9417963" cy="369332"/>
          </a:xfrm>
          <a:prstGeom prst="rect">
            <a:avLst/>
          </a:prstGeom>
          <a:noFill/>
        </p:spPr>
        <p:txBody>
          <a:bodyPr wrap="none" rtlCol="0">
            <a:spAutoFit/>
          </a:bodyPr>
          <a:lstStyle/>
          <a:p>
            <a:r>
              <a:rPr lang="en-US" b="1" i="1" dirty="0"/>
              <a:t>* - 55% of the Posts have their own building to conduct American Legion business.		</a:t>
            </a:r>
          </a:p>
        </p:txBody>
      </p:sp>
      <p:pic>
        <p:nvPicPr>
          <p:cNvPr id="6" name="Picture 5">
            <a:extLst>
              <a:ext uri="{FF2B5EF4-FFF2-40B4-BE49-F238E27FC236}">
                <a16:creationId xmlns:a16="http://schemas.microsoft.com/office/drawing/2014/main" id="{9425B1A1-BFD1-1463-6467-994EC5A5C0A7}"/>
              </a:ext>
            </a:extLst>
          </p:cNvPr>
          <p:cNvPicPr>
            <a:picLocks noChangeAspect="1"/>
          </p:cNvPicPr>
          <p:nvPr/>
        </p:nvPicPr>
        <p:blipFill>
          <a:blip r:embed="rId3"/>
          <a:stretch>
            <a:fillRect/>
          </a:stretch>
        </p:blipFill>
        <p:spPr>
          <a:xfrm>
            <a:off x="97653" y="5318167"/>
            <a:ext cx="1391859" cy="1447533"/>
          </a:xfrm>
          <a:prstGeom prst="rect">
            <a:avLst/>
          </a:prstGeom>
        </p:spPr>
      </p:pic>
      <p:sp>
        <p:nvSpPr>
          <p:cNvPr id="7" name="TextBox 6">
            <a:extLst>
              <a:ext uri="{FF2B5EF4-FFF2-40B4-BE49-F238E27FC236}">
                <a16:creationId xmlns:a16="http://schemas.microsoft.com/office/drawing/2014/main" id="{C6FD15B4-A6A9-CC9E-CE8E-40A234956FFF}"/>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2421536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8F2B1-3DE8-9861-22D1-981221D01209}"/>
            </a:ext>
          </a:extLst>
        </p:cNvPr>
        <p:cNvGrpSpPr/>
        <p:nvPr/>
      </p:nvGrpSpPr>
      <p:grpSpPr>
        <a:xfrm>
          <a:off x="0" y="0"/>
          <a:ext cx="0" cy="0"/>
          <a:chOff x="0" y="0"/>
          <a:chExt cx="0" cy="0"/>
        </a:xfrm>
      </p:grpSpPr>
      <p:pic>
        <p:nvPicPr>
          <p:cNvPr id="6146" name="Picture 2" descr="Forms response chart. Question title: A9.  How many National Patriotic Events did your Post support?. Number of responses: 0 / 142 correct responses.">
            <a:extLst>
              <a:ext uri="{FF2B5EF4-FFF2-40B4-BE49-F238E27FC236}">
                <a16:creationId xmlns:a16="http://schemas.microsoft.com/office/drawing/2014/main" id="{469E45BC-EF8E-E767-837E-8CCEC65AB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805A73-515C-DA46-6520-0B35774A1B9A}"/>
              </a:ext>
            </a:extLst>
          </p:cNvPr>
          <p:cNvSpPr txBox="1"/>
          <p:nvPr/>
        </p:nvSpPr>
        <p:spPr>
          <a:xfrm>
            <a:off x="1385888" y="6326188"/>
            <a:ext cx="10341293" cy="369332"/>
          </a:xfrm>
          <a:prstGeom prst="rect">
            <a:avLst/>
          </a:prstGeom>
          <a:noFill/>
        </p:spPr>
        <p:txBody>
          <a:bodyPr wrap="none" rtlCol="0">
            <a:spAutoFit/>
          </a:bodyPr>
          <a:lstStyle/>
          <a:p>
            <a:r>
              <a:rPr lang="en-US" b="1" i="1" dirty="0"/>
              <a:t>* - 7.7% of the Posts did not participate in National Patriotic Events is 11 too many Post.		</a:t>
            </a:r>
          </a:p>
        </p:txBody>
      </p:sp>
      <p:sp>
        <p:nvSpPr>
          <p:cNvPr id="3" name="Rectangle 2">
            <a:extLst>
              <a:ext uri="{FF2B5EF4-FFF2-40B4-BE49-F238E27FC236}">
                <a16:creationId xmlns:a16="http://schemas.microsoft.com/office/drawing/2014/main" id="{200BD49F-F2C7-1137-83C5-6093F8723244}"/>
              </a:ext>
            </a:extLst>
          </p:cNvPr>
          <p:cNvSpPr/>
          <p:nvPr/>
        </p:nvSpPr>
        <p:spPr>
          <a:xfrm>
            <a:off x="11658600" y="6456363"/>
            <a:ext cx="314325" cy="26035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28FB3BA-273C-783D-14E4-ED6EF4D0B1AE}"/>
              </a:ext>
            </a:extLst>
          </p:cNvPr>
          <p:cNvPicPr>
            <a:picLocks noChangeAspect="1"/>
          </p:cNvPicPr>
          <p:nvPr/>
        </p:nvPicPr>
        <p:blipFill>
          <a:blip r:embed="rId3"/>
          <a:stretch>
            <a:fillRect/>
          </a:stretch>
        </p:blipFill>
        <p:spPr>
          <a:xfrm>
            <a:off x="97653" y="5318167"/>
            <a:ext cx="1391859" cy="1447533"/>
          </a:xfrm>
          <a:prstGeom prst="rect">
            <a:avLst/>
          </a:prstGeom>
        </p:spPr>
      </p:pic>
      <p:sp>
        <p:nvSpPr>
          <p:cNvPr id="6" name="TextBox 5">
            <a:extLst>
              <a:ext uri="{FF2B5EF4-FFF2-40B4-BE49-F238E27FC236}">
                <a16:creationId xmlns:a16="http://schemas.microsoft.com/office/drawing/2014/main" id="{C97B248C-1BEB-069B-3C86-9B96BD9351D0}"/>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1165350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57587-7A2B-F7F8-2D30-7D65C88F16E8}"/>
            </a:ext>
          </a:extLst>
        </p:cNvPr>
        <p:cNvGrpSpPr/>
        <p:nvPr/>
      </p:nvGrpSpPr>
      <p:grpSpPr>
        <a:xfrm>
          <a:off x="0" y="0"/>
          <a:ext cx="0" cy="0"/>
          <a:chOff x="0" y="0"/>
          <a:chExt cx="0" cy="0"/>
        </a:xfrm>
      </p:grpSpPr>
      <p:pic>
        <p:nvPicPr>
          <p:cNvPr id="7170" name="Picture 2" descr="Forms response chart. Question title: A10.  How many Post Legislative Committee Members were appointed?. Number of responses: 0 / 142 correct responses.">
            <a:extLst>
              <a:ext uri="{FF2B5EF4-FFF2-40B4-BE49-F238E27FC236}">
                <a16:creationId xmlns:a16="http://schemas.microsoft.com/office/drawing/2014/main" id="{114C054D-69EA-A855-75C2-4818E5B84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7E1DD1-EBDC-6A03-8F8D-CA245A5A530B}"/>
              </a:ext>
            </a:extLst>
          </p:cNvPr>
          <p:cNvSpPr txBox="1"/>
          <p:nvPr/>
        </p:nvSpPr>
        <p:spPr>
          <a:xfrm>
            <a:off x="1385888" y="6326188"/>
            <a:ext cx="8494633" cy="369332"/>
          </a:xfrm>
          <a:prstGeom prst="rect">
            <a:avLst/>
          </a:prstGeom>
          <a:noFill/>
        </p:spPr>
        <p:txBody>
          <a:bodyPr wrap="none" rtlCol="0">
            <a:spAutoFit/>
          </a:bodyPr>
          <a:lstStyle/>
          <a:p>
            <a:r>
              <a:rPr lang="en-US" b="1" i="1" dirty="0"/>
              <a:t>* - The importance of these positions and their responsibilities is key to Post success.	</a:t>
            </a:r>
          </a:p>
        </p:txBody>
      </p:sp>
      <p:sp>
        <p:nvSpPr>
          <p:cNvPr id="3" name="Rectangle 2">
            <a:extLst>
              <a:ext uri="{FF2B5EF4-FFF2-40B4-BE49-F238E27FC236}">
                <a16:creationId xmlns:a16="http://schemas.microsoft.com/office/drawing/2014/main" id="{91DD51AA-E097-C2FF-A363-46562F3F65AA}"/>
              </a:ext>
            </a:extLst>
          </p:cNvPr>
          <p:cNvSpPr/>
          <p:nvPr/>
        </p:nvSpPr>
        <p:spPr>
          <a:xfrm>
            <a:off x="11658600" y="6456363"/>
            <a:ext cx="314325" cy="26035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5459A39-74CE-493A-8160-6499ADD33737}"/>
              </a:ext>
            </a:extLst>
          </p:cNvPr>
          <p:cNvPicPr>
            <a:picLocks noChangeAspect="1"/>
          </p:cNvPicPr>
          <p:nvPr/>
        </p:nvPicPr>
        <p:blipFill>
          <a:blip r:embed="rId3"/>
          <a:stretch>
            <a:fillRect/>
          </a:stretch>
        </p:blipFill>
        <p:spPr>
          <a:xfrm>
            <a:off x="97653" y="5318167"/>
            <a:ext cx="1391859" cy="1447533"/>
          </a:xfrm>
          <a:prstGeom prst="rect">
            <a:avLst/>
          </a:prstGeom>
        </p:spPr>
      </p:pic>
      <p:sp>
        <p:nvSpPr>
          <p:cNvPr id="6" name="TextBox 5">
            <a:extLst>
              <a:ext uri="{FF2B5EF4-FFF2-40B4-BE49-F238E27FC236}">
                <a16:creationId xmlns:a16="http://schemas.microsoft.com/office/drawing/2014/main" id="{B946E4EC-9550-E690-562C-F50731EAD2FD}"/>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253879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8A282-9094-8172-C88C-4487F7B450D9}"/>
            </a:ext>
          </a:extLst>
        </p:cNvPr>
        <p:cNvGrpSpPr/>
        <p:nvPr/>
      </p:nvGrpSpPr>
      <p:grpSpPr>
        <a:xfrm>
          <a:off x="0" y="0"/>
          <a:ext cx="0" cy="0"/>
          <a:chOff x="0" y="0"/>
          <a:chExt cx="0" cy="0"/>
        </a:xfrm>
      </p:grpSpPr>
      <p:pic>
        <p:nvPicPr>
          <p:cNvPr id="8194" name="Picture 2" descr="Forms response chart. Question title: A11.  How many Americanism Programs did your Post support last year?. Number of responses: 0 / 142 correct responses.">
            <a:extLst>
              <a:ext uri="{FF2B5EF4-FFF2-40B4-BE49-F238E27FC236}">
                <a16:creationId xmlns:a16="http://schemas.microsoft.com/office/drawing/2014/main" id="{B2312705-1A15-A1C9-E132-E552C6FA1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59E2B79-F191-8CEE-CD9D-12D28D7678BC}"/>
              </a:ext>
            </a:extLst>
          </p:cNvPr>
          <p:cNvSpPr txBox="1"/>
          <p:nvPr/>
        </p:nvSpPr>
        <p:spPr>
          <a:xfrm>
            <a:off x="1385888" y="6326188"/>
            <a:ext cx="10341293" cy="369332"/>
          </a:xfrm>
          <a:prstGeom prst="rect">
            <a:avLst/>
          </a:prstGeom>
          <a:noFill/>
        </p:spPr>
        <p:txBody>
          <a:bodyPr wrap="none" rtlCol="0">
            <a:spAutoFit/>
          </a:bodyPr>
          <a:lstStyle/>
          <a:p>
            <a:r>
              <a:rPr lang="en-US" b="1" i="1" dirty="0"/>
              <a:t>* - 16 Posts need to have help from another Post in the District or District Staff OIP visit.		</a:t>
            </a:r>
          </a:p>
        </p:txBody>
      </p:sp>
      <p:sp>
        <p:nvSpPr>
          <p:cNvPr id="3" name="Rectangle 2">
            <a:extLst>
              <a:ext uri="{FF2B5EF4-FFF2-40B4-BE49-F238E27FC236}">
                <a16:creationId xmlns:a16="http://schemas.microsoft.com/office/drawing/2014/main" id="{E2A4C5C5-78EB-5CA5-6136-FB856906F360}"/>
              </a:ext>
            </a:extLst>
          </p:cNvPr>
          <p:cNvSpPr/>
          <p:nvPr/>
        </p:nvSpPr>
        <p:spPr>
          <a:xfrm>
            <a:off x="11658600" y="6456363"/>
            <a:ext cx="314325" cy="26035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F9E2A3D-CA26-7249-E1B8-FD544D2EE6BB}"/>
              </a:ext>
            </a:extLst>
          </p:cNvPr>
          <p:cNvPicPr>
            <a:picLocks noChangeAspect="1"/>
          </p:cNvPicPr>
          <p:nvPr/>
        </p:nvPicPr>
        <p:blipFill>
          <a:blip r:embed="rId3"/>
          <a:stretch>
            <a:fillRect/>
          </a:stretch>
        </p:blipFill>
        <p:spPr>
          <a:xfrm>
            <a:off x="97653" y="5318167"/>
            <a:ext cx="1391859" cy="1447533"/>
          </a:xfrm>
          <a:prstGeom prst="rect">
            <a:avLst/>
          </a:prstGeom>
        </p:spPr>
      </p:pic>
      <p:sp>
        <p:nvSpPr>
          <p:cNvPr id="6" name="TextBox 5">
            <a:extLst>
              <a:ext uri="{FF2B5EF4-FFF2-40B4-BE49-F238E27FC236}">
                <a16:creationId xmlns:a16="http://schemas.microsoft.com/office/drawing/2014/main" id="{44DB5EF1-D731-11AB-987A-5FC74044EA8B}"/>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2187598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E2CAA-66B8-4C2D-1963-AC0731322DCE}"/>
            </a:ext>
          </a:extLst>
        </p:cNvPr>
        <p:cNvGrpSpPr/>
        <p:nvPr/>
      </p:nvGrpSpPr>
      <p:grpSpPr>
        <a:xfrm>
          <a:off x="0" y="0"/>
          <a:ext cx="0" cy="0"/>
          <a:chOff x="0" y="0"/>
          <a:chExt cx="0" cy="0"/>
        </a:xfrm>
      </p:grpSpPr>
      <p:pic>
        <p:nvPicPr>
          <p:cNvPr id="9218" name="Picture 2" descr="Forms response chart. Question title: 1-1. Does your Post have a VSO?. Number of responses: 0 / 142 correct responses.">
            <a:extLst>
              <a:ext uri="{FF2B5EF4-FFF2-40B4-BE49-F238E27FC236}">
                <a16:creationId xmlns:a16="http://schemas.microsoft.com/office/drawing/2014/main" id="{FA68DDDC-091F-275F-F80E-AB788BA01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F08133C-A7D4-558C-97C8-720AF6816615}"/>
              </a:ext>
            </a:extLst>
          </p:cNvPr>
          <p:cNvSpPr txBox="1"/>
          <p:nvPr/>
        </p:nvSpPr>
        <p:spPr>
          <a:xfrm>
            <a:off x="1385888" y="6326188"/>
            <a:ext cx="8494633" cy="369332"/>
          </a:xfrm>
          <a:prstGeom prst="rect">
            <a:avLst/>
          </a:prstGeom>
          <a:noFill/>
        </p:spPr>
        <p:txBody>
          <a:bodyPr wrap="none" rtlCol="0">
            <a:spAutoFit/>
          </a:bodyPr>
          <a:lstStyle/>
          <a:p>
            <a:r>
              <a:rPr lang="en-US" b="1" i="1" dirty="0"/>
              <a:t>* - If a Post does not have a VSO, how are their Veterans receiving the help they need?	</a:t>
            </a:r>
          </a:p>
        </p:txBody>
      </p:sp>
      <p:sp>
        <p:nvSpPr>
          <p:cNvPr id="3" name="Rectangle 2">
            <a:extLst>
              <a:ext uri="{FF2B5EF4-FFF2-40B4-BE49-F238E27FC236}">
                <a16:creationId xmlns:a16="http://schemas.microsoft.com/office/drawing/2014/main" id="{54D7825A-D378-3CD7-82FD-4AB1EB1C5733}"/>
              </a:ext>
            </a:extLst>
          </p:cNvPr>
          <p:cNvSpPr/>
          <p:nvPr/>
        </p:nvSpPr>
        <p:spPr>
          <a:xfrm>
            <a:off x="11658600" y="6456363"/>
            <a:ext cx="314325" cy="26035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B9DA3CE-39D4-AB32-02C6-4C3628D4F9DD}"/>
              </a:ext>
            </a:extLst>
          </p:cNvPr>
          <p:cNvPicPr>
            <a:picLocks noChangeAspect="1"/>
          </p:cNvPicPr>
          <p:nvPr/>
        </p:nvPicPr>
        <p:blipFill>
          <a:blip r:embed="rId3"/>
          <a:stretch>
            <a:fillRect/>
          </a:stretch>
        </p:blipFill>
        <p:spPr>
          <a:xfrm>
            <a:off x="97653" y="5318167"/>
            <a:ext cx="1391859" cy="1447533"/>
          </a:xfrm>
          <a:prstGeom prst="rect">
            <a:avLst/>
          </a:prstGeom>
        </p:spPr>
      </p:pic>
      <p:sp>
        <p:nvSpPr>
          <p:cNvPr id="6" name="TextBox 5">
            <a:extLst>
              <a:ext uri="{FF2B5EF4-FFF2-40B4-BE49-F238E27FC236}">
                <a16:creationId xmlns:a16="http://schemas.microsoft.com/office/drawing/2014/main" id="{C566AA49-F03F-45DB-3B71-B571B1F29155}"/>
              </a:ext>
            </a:extLst>
          </p:cNvPr>
          <p:cNvSpPr txBox="1"/>
          <p:nvPr/>
        </p:nvSpPr>
        <p:spPr>
          <a:xfrm>
            <a:off x="1196798" y="-63175"/>
            <a:ext cx="9869497" cy="523220"/>
          </a:xfrm>
          <a:prstGeom prst="rect">
            <a:avLst/>
          </a:prstGeom>
          <a:noFill/>
        </p:spPr>
        <p:txBody>
          <a:bodyPr wrap="none" rtlCol="0">
            <a:spAutoFit/>
          </a:bodyPr>
          <a:lstStyle/>
          <a:p>
            <a:r>
              <a:rPr lang="en-US" sz="2800" b="1" i="1" dirty="0">
                <a:effectLst>
                  <a:outerShdw blurRad="38100" dist="38100" dir="2700000" algn="tl">
                    <a:srgbClr val="000000">
                      <a:alpha val="43137"/>
                    </a:srgbClr>
                  </a:outerShdw>
                </a:effectLst>
              </a:rPr>
              <a:t>The American Legion, Department of Texas, Long Range Planning</a:t>
            </a:r>
            <a:endParaRPr lang="en-US" sz="2800" dirty="0"/>
          </a:p>
        </p:txBody>
      </p:sp>
    </p:spTree>
    <p:extLst>
      <p:ext uri="{BB962C8B-B14F-4D97-AF65-F5344CB8AC3E}">
        <p14:creationId xmlns:p14="http://schemas.microsoft.com/office/powerpoint/2010/main" val="1750599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1991</Words>
  <Application>Microsoft Office PowerPoint</Application>
  <PresentationFormat>Widescreen</PresentationFormat>
  <Paragraphs>222</Paragraphs>
  <Slides>40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Goymerac</dc:creator>
  <cp:lastModifiedBy>Paul Goymerac</cp:lastModifiedBy>
  <cp:revision>2</cp:revision>
  <dcterms:created xsi:type="dcterms:W3CDTF">2025-06-01T15:31:56Z</dcterms:created>
  <dcterms:modified xsi:type="dcterms:W3CDTF">2025-06-01T18:19:10Z</dcterms:modified>
</cp:coreProperties>
</file>